
<file path=[Content_Types].xml><?xml version="1.0" encoding="utf-8"?>
<Types xmlns="http://schemas.openxmlformats.org/package/2006/content-types">
  <Default Extension="gif" ContentType="image/gif"/>
  <Default Extension="glb" ContentType="model/gltf.binary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sldIdLst>
    <p:sldId id="256" r:id="rId2"/>
    <p:sldId id="2258" r:id="rId3"/>
    <p:sldId id="2269" r:id="rId4"/>
    <p:sldId id="2273" r:id="rId5"/>
    <p:sldId id="2270" r:id="rId6"/>
    <p:sldId id="2271" r:id="rId7"/>
    <p:sldId id="2234" r:id="rId8"/>
    <p:sldId id="2243" r:id="rId9"/>
    <p:sldId id="2246" r:id="rId10"/>
    <p:sldId id="2247" r:id="rId11"/>
    <p:sldId id="2248" r:id="rId12"/>
    <p:sldId id="2245" r:id="rId13"/>
    <p:sldId id="2244" r:id="rId14"/>
    <p:sldId id="2249" r:id="rId15"/>
    <p:sldId id="2250" r:id="rId16"/>
    <p:sldId id="2251" r:id="rId17"/>
    <p:sldId id="2252" r:id="rId18"/>
    <p:sldId id="2253" r:id="rId19"/>
    <p:sldId id="2254" r:id="rId20"/>
    <p:sldId id="2255" r:id="rId21"/>
    <p:sldId id="2256" r:id="rId22"/>
    <p:sldId id="262" r:id="rId23"/>
    <p:sldId id="2275" r:id="rId24"/>
    <p:sldId id="2274" r:id="rId25"/>
    <p:sldId id="2235" r:id="rId26"/>
    <p:sldId id="2236" r:id="rId27"/>
    <p:sldId id="2237" r:id="rId28"/>
    <p:sldId id="2238" r:id="rId29"/>
    <p:sldId id="2239" r:id="rId30"/>
    <p:sldId id="2241" r:id="rId31"/>
    <p:sldId id="2242" r:id="rId32"/>
    <p:sldId id="2260" r:id="rId33"/>
    <p:sldId id="2176" r:id="rId34"/>
    <p:sldId id="264" r:id="rId35"/>
    <p:sldId id="482" r:id="rId36"/>
    <p:sldId id="349" r:id="rId37"/>
    <p:sldId id="2229" r:id="rId38"/>
    <p:sldId id="288" r:id="rId39"/>
    <p:sldId id="476" r:id="rId40"/>
    <p:sldId id="324" r:id="rId41"/>
    <p:sldId id="318" r:id="rId42"/>
    <p:sldId id="2180" r:id="rId43"/>
    <p:sldId id="2185" r:id="rId44"/>
    <p:sldId id="2276" r:id="rId45"/>
    <p:sldId id="2194" r:id="rId46"/>
    <p:sldId id="2262" r:id="rId47"/>
    <p:sldId id="2200" r:id="rId48"/>
    <p:sldId id="329" r:id="rId49"/>
    <p:sldId id="2230" r:id="rId50"/>
    <p:sldId id="332" r:id="rId51"/>
    <p:sldId id="335" r:id="rId52"/>
    <p:sldId id="477" r:id="rId53"/>
    <p:sldId id="2228" r:id="rId54"/>
    <p:sldId id="2217" r:id="rId55"/>
    <p:sldId id="480" r:id="rId56"/>
    <p:sldId id="260" r:id="rId5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99"/>
    <a:srgbClr val="FFB3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01" autoAdjust="0"/>
    <p:restoredTop sz="94660"/>
  </p:normalViewPr>
  <p:slideViewPr>
    <p:cSldViewPr snapToGrid="0">
      <p:cViewPr varScale="1">
        <p:scale>
          <a:sx n="86" d="100"/>
          <a:sy n="86" d="100"/>
        </p:scale>
        <p:origin x="4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BAD8C3-441B-4776-9A2B-13CA62EBC4A1}" type="datetimeFigureOut">
              <a:rPr lang="pl-PL" smtClean="0"/>
              <a:t>09.05.2023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AAC7CE-07C2-47F2-B39A-D281893CFA2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72020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4057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470281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22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88173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23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254004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34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569300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35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978364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36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9348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37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11494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38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508695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40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557884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41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679476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pPr/>
              <a:t>42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027325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pPr/>
              <a:t>43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854169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pPr/>
              <a:t>44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936105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pPr/>
              <a:t>45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66031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pPr/>
              <a:t>47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223446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48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663904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49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420065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50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93592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51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93028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t>52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010731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pPr/>
              <a:t>53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159232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AC7CE-07C2-47F2-B39A-D281893CFA28}" type="slidenum">
              <a:rPr lang="pl-PL" smtClean="0"/>
              <a:pPr/>
              <a:t>54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90166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FA548C3-1708-2BAA-DE3B-D2AD3BF5D9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2193FAE4-DAF6-CD58-AE30-AF2D4A59E7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DEC61259-C32A-D900-744D-724BD093A2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74929-6A89-4A49-89CC-812EA7B49728}" type="datetime1">
              <a:rPr lang="pl-PL" smtClean="0"/>
              <a:t>09.05.2023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A3AD96F6-C73C-BA36-11F6-3B6A9C652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5D3186CB-8D3A-8FB3-5F76-505BF9446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00625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D844BB5-3E4C-B56B-3C41-F52A0D1EE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2A08A6C-76D1-2C51-1C91-11F3040CD6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EB9114C-CADE-D47A-989E-789C04498F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3DB41-6099-44EA-8431-041398538F8C}" type="datetime1">
              <a:rPr lang="pl-PL" smtClean="0"/>
              <a:t>09.05.2023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8D26CF14-0BBE-D60E-534F-8532759CF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A0556D47-B304-062A-2BF9-C87C388B0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06938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8A634DE-474C-D2A5-03EA-F3A738376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86DFBB9A-BEDB-7F32-8C0B-8CD92981D2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1FEE2DF0-30E2-6DDF-E708-A3EDC8A5C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5DE7F-F38D-4783-AA95-378A7C26C3E3}" type="datetime1">
              <a:rPr lang="pl-PL" smtClean="0"/>
              <a:t>09.05.2023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EC9D43B2-0BE1-B259-CB24-BE79DA320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7CC204D8-CBB5-66AB-B6CC-BEE8C2B28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61884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7A48969-5DB1-BE6B-919C-40F518DA9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DA30BC7-61E1-E476-0580-FB1AEEB97A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5EEE1A74-7955-1F16-3837-AFBF2503C8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819FBACA-023E-631A-F592-68A8029CA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A2DAD-6E55-410C-911C-788CEF701468}" type="datetime1">
              <a:rPr lang="pl-PL" smtClean="0"/>
              <a:t>09.05.2023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73A0A7AA-9B58-6357-42A8-90B453CE1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9ED3A8DD-9591-DFE3-B7E8-341BB6110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07604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18E6E7B-9A89-38A2-A717-3547CC8175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868A2BD6-3FB7-DFC6-B2F9-2AD319BA23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0ADE798D-B014-3AFF-1516-E2EBE83ADA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B31CEE5A-3D97-10BA-D212-85302ECA86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B29ECDE6-5698-6D36-C161-494F90A847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E6CEC957-82A0-3610-9428-6320DCAAF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2E670-CEC6-4AF1-BF51-066248E6A7E2}" type="datetime1">
              <a:rPr lang="pl-PL" smtClean="0"/>
              <a:t>09.05.2023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19748F3E-3F96-18CB-E981-B1EC820BC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AD8D4A20-B255-DDC5-894F-D74114EC5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92858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8A72C3F-D30A-3564-734B-48F88CDA4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43FC41A8-3BFA-C726-460B-3FE04BB20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6F445-80C4-4987-B955-12A2D9A9F9A1}" type="datetime1">
              <a:rPr lang="pl-PL" smtClean="0"/>
              <a:t>09.05.2023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C6A899D8-A22F-81FE-7363-D7205A4E8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51C21166-49FC-BE5D-4166-AAF66008E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5665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DF836942-1DDC-C208-B66C-79D0910F5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D30DF-4CD6-4EEC-97BA-18A65D8E60BB}" type="datetime1">
              <a:rPr lang="pl-PL" smtClean="0"/>
              <a:t>09.05.2023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981D6FB0-B897-6103-F083-C4BF78FB2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1D6021ED-4074-EB5E-0DF5-EE89BC1BD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9416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581D6E4-4B5A-4FF2-0561-8EE1053D9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D7AC9F0-285F-018C-FC2B-0503A7BEC9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4FBE3BC6-B66A-91A8-B5E5-72252F636F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C3870F98-E7CD-81B3-AFEE-9F4AED6BD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54D4B-64AF-4702-8F87-8527C2D7B51F}" type="datetime1">
              <a:rPr lang="pl-PL" smtClean="0"/>
              <a:t>09.05.2023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F353CB51-9545-935B-D984-71119EBFF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317BBE66-37D9-A69A-1EB6-737ED7013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26357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E894E74-598F-76D4-528E-42C6560D1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6F40F3C5-7B20-720A-9F96-C937C84725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13BFBE35-3481-93DF-A3A5-4D8282AD6F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5F024B83-E11A-B063-AD35-5E973D839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9DE-C4C3-43BA-8DD1-82DD8A464989}" type="datetime1">
              <a:rPr lang="pl-PL" smtClean="0"/>
              <a:t>09.05.2023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591658C2-28A3-F6B5-1557-54AFBD819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34C59441-B462-2E27-29E9-BD1C6160D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70893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1EAC5F6-F036-0FA9-F0CE-208F4FDF1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F371C462-A753-E33A-0201-F7906FFE98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DF60AE91-E08B-EC8E-8DE1-6D30F9778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6458-D612-408C-8490-5FEC4982D039}" type="datetime1">
              <a:rPr lang="pl-PL" smtClean="0"/>
              <a:t>09.05.2023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7C112DE4-40E1-9775-883F-3C379887A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57DF1E54-C4C1-64BB-F219-3A4C1CDC5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371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ABE7165E-FA64-9AD4-5964-C8564F4E11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5EA7379C-2750-C758-BA31-74B321C9C9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0166B22A-7C6B-B7D3-C2C5-A6C8B647B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23E46-F861-4134-9FA0-30CBD7B723AD}" type="datetime1">
              <a:rPr lang="pl-PL" smtClean="0"/>
              <a:t>09.05.2023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259E0E2D-3C3C-38C6-2EA1-914544888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498D9871-A85B-314B-9359-3B1627623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12363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3BCE9DD1-4AD9-0276-D12D-D681DB181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F33F8F74-00E4-8DB5-FC96-92358731F8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8CCDA9D2-FFC4-8A04-D717-A9F582F236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3157C-A81E-4FFC-887E-A6E045004977}" type="datetime1">
              <a:rPr lang="pl-PL" smtClean="0"/>
              <a:t>09.05.2023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3BE30C82-62A6-C675-A224-1F3D2266D9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DAF9FF0F-BA30-867D-E6EB-023BBDD045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491E01-E74F-4E98-8013-0094FA3AB9E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70681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17/06/relationships/model3d" Target="../media/model3d1.glb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microsoft.com/office/2017/06/relationships/model3d" Target="../media/model3d2.glb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microsoft.com/office/2017/06/relationships/model3d" Target="../media/model3d2.glb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4.jpeg"/><Relationship Id="rId7" Type="http://schemas.openxmlformats.org/officeDocument/2006/relationships/image" Target="../media/image36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1.svg"/><Relationship Id="rId10" Type="http://schemas.openxmlformats.org/officeDocument/2006/relationships/image" Target="../media/image39.png"/><Relationship Id="rId4" Type="http://schemas.openxmlformats.org/officeDocument/2006/relationships/image" Target="../media/image30.png"/><Relationship Id="rId9" Type="http://schemas.openxmlformats.org/officeDocument/2006/relationships/image" Target="../media/image38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1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gif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47.svg"/><Relationship Id="rId7" Type="http://schemas.openxmlformats.org/officeDocument/2006/relationships/image" Target="../media/image30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image" Target="../media/image2.png"/><Relationship Id="rId9" Type="http://schemas.openxmlformats.org/officeDocument/2006/relationships/image" Target="../media/image5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sv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svg"/><Relationship Id="rId5" Type="http://schemas.openxmlformats.org/officeDocument/2006/relationships/image" Target="../media/image54.png"/><Relationship Id="rId10" Type="http://schemas.openxmlformats.org/officeDocument/2006/relationships/image" Target="../media/image31.svg"/><Relationship Id="rId4" Type="http://schemas.openxmlformats.org/officeDocument/2006/relationships/image" Target="../media/image53.svg"/><Relationship Id="rId9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sv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svg"/><Relationship Id="rId5" Type="http://schemas.openxmlformats.org/officeDocument/2006/relationships/image" Target="../media/image60.png"/><Relationship Id="rId10" Type="http://schemas.openxmlformats.org/officeDocument/2006/relationships/image" Target="../media/image31.svg"/><Relationship Id="rId4" Type="http://schemas.openxmlformats.org/officeDocument/2006/relationships/image" Target="../media/image59.svg"/><Relationship Id="rId9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sv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svg"/><Relationship Id="rId5" Type="http://schemas.openxmlformats.org/officeDocument/2006/relationships/image" Target="../media/image66.png"/><Relationship Id="rId10" Type="http://schemas.openxmlformats.org/officeDocument/2006/relationships/image" Target="../media/image71.png"/><Relationship Id="rId4" Type="http://schemas.openxmlformats.org/officeDocument/2006/relationships/image" Target="../media/image65.svg"/><Relationship Id="rId9" Type="http://schemas.openxmlformats.org/officeDocument/2006/relationships/image" Target="../media/image7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png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2.png"/><Relationship Id="rId7" Type="http://schemas.openxmlformats.org/officeDocument/2006/relationships/image" Target="../media/image7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svg"/><Relationship Id="rId5" Type="http://schemas.openxmlformats.org/officeDocument/2006/relationships/image" Target="../media/image74.png"/><Relationship Id="rId4" Type="http://schemas.openxmlformats.org/officeDocument/2006/relationships/image" Target="../media/image73.png"/><Relationship Id="rId9" Type="http://schemas.openxmlformats.org/officeDocument/2006/relationships/image" Target="../media/image78.sv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82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11" Type="http://schemas.openxmlformats.org/officeDocument/2006/relationships/image" Target="../media/image84.svg"/><Relationship Id="rId5" Type="http://schemas.openxmlformats.org/officeDocument/2006/relationships/image" Target="../media/image80.svg"/><Relationship Id="rId10" Type="http://schemas.openxmlformats.org/officeDocument/2006/relationships/image" Target="../media/image83.png"/><Relationship Id="rId4" Type="http://schemas.openxmlformats.org/officeDocument/2006/relationships/image" Target="../media/image79.png"/><Relationship Id="rId9" Type="http://schemas.openxmlformats.org/officeDocument/2006/relationships/image" Target="../media/image11.sv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2.png"/><Relationship Id="rId7" Type="http://schemas.openxmlformats.org/officeDocument/2006/relationships/image" Target="../media/image86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png"/><Relationship Id="rId5" Type="http://schemas.openxmlformats.org/officeDocument/2006/relationships/image" Target="../media/image82.svg"/><Relationship Id="rId4" Type="http://schemas.openxmlformats.org/officeDocument/2006/relationships/image" Target="../media/image81.png"/><Relationship Id="rId9" Type="http://schemas.openxmlformats.org/officeDocument/2006/relationships/image" Target="../media/image88.sv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png"/><Relationship Id="rId5" Type="http://schemas.openxmlformats.org/officeDocument/2006/relationships/image" Target="../media/image82.svg"/><Relationship Id="rId4" Type="http://schemas.openxmlformats.org/officeDocument/2006/relationships/image" Target="../media/image81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93.png"/><Relationship Id="rId7" Type="http://schemas.openxmlformats.org/officeDocument/2006/relationships/image" Target="../media/image9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gif"/><Relationship Id="rId5" Type="http://schemas.openxmlformats.org/officeDocument/2006/relationships/image" Target="../media/image95.png"/><Relationship Id="rId4" Type="http://schemas.openxmlformats.org/officeDocument/2006/relationships/image" Target="../media/image9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svg"/><Relationship Id="rId5" Type="http://schemas.openxmlformats.org/officeDocument/2006/relationships/image" Target="../media/image81.png"/><Relationship Id="rId4" Type="http://schemas.openxmlformats.org/officeDocument/2006/relationships/image" Target="../media/image9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svg"/><Relationship Id="rId5" Type="http://schemas.openxmlformats.org/officeDocument/2006/relationships/image" Target="../media/image81.png"/><Relationship Id="rId4" Type="http://schemas.openxmlformats.org/officeDocument/2006/relationships/image" Target="../media/image9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svg"/><Relationship Id="rId5" Type="http://schemas.openxmlformats.org/officeDocument/2006/relationships/image" Target="../media/image100.png"/><Relationship Id="rId4" Type="http://schemas.openxmlformats.org/officeDocument/2006/relationships/image" Target="../media/image82.sv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8.svg"/><Relationship Id="rId4" Type="http://schemas.openxmlformats.org/officeDocument/2006/relationships/image" Target="../media/image87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2.png"/><Relationship Id="rId7" Type="http://schemas.openxmlformats.org/officeDocument/2006/relationships/image" Target="../media/image9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2.png"/><Relationship Id="rId5" Type="http://schemas.openxmlformats.org/officeDocument/2006/relationships/image" Target="../media/image88.svg"/><Relationship Id="rId10" Type="http://schemas.openxmlformats.org/officeDocument/2006/relationships/image" Target="../media/image96.gif"/><Relationship Id="rId4" Type="http://schemas.openxmlformats.org/officeDocument/2006/relationships/image" Target="../media/image87.png"/><Relationship Id="rId9" Type="http://schemas.openxmlformats.org/officeDocument/2006/relationships/image" Target="../media/image10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png"/><Relationship Id="rId5" Type="http://schemas.openxmlformats.org/officeDocument/2006/relationships/image" Target="../media/image88.svg"/><Relationship Id="rId4" Type="http://schemas.openxmlformats.org/officeDocument/2006/relationships/image" Target="../media/image8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png"/><Relationship Id="rId5" Type="http://schemas.openxmlformats.org/officeDocument/2006/relationships/image" Target="../media/image88.svg"/><Relationship Id="rId4" Type="http://schemas.openxmlformats.org/officeDocument/2006/relationships/image" Target="../media/image87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svg"/><Relationship Id="rId3" Type="http://schemas.openxmlformats.org/officeDocument/2006/relationships/image" Target="../media/image2.png"/><Relationship Id="rId7" Type="http://schemas.openxmlformats.org/officeDocument/2006/relationships/image" Target="../media/image8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gif"/><Relationship Id="rId5" Type="http://schemas.openxmlformats.org/officeDocument/2006/relationships/image" Target="../media/image103.png"/><Relationship Id="rId4" Type="http://schemas.openxmlformats.org/officeDocument/2006/relationships/image" Target="../media/image9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4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hyperlink" Target="mailto:wet@wetgiw.gov.p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7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B0FD795-B626-1698-CB02-F1C16F47A6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733" y="2309611"/>
            <a:ext cx="8414593" cy="2907132"/>
          </a:xfrm>
        </p:spPr>
        <p:txBody>
          <a:bodyPr>
            <a:noAutofit/>
          </a:bodyPr>
          <a:lstStyle/>
          <a:p>
            <a:br>
              <a:rPr lang="pl-PL" sz="4400" b="1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pl-PL" sz="4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ASF - środki kontroli, bioasekuracja </a:t>
            </a:r>
            <a:br>
              <a:rPr lang="pl-PL" sz="4400" b="1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pl-PL" sz="4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zasady przemieszczania świń </a:t>
            </a:r>
            <a:br>
              <a:rPr lang="pl-PL" sz="4400" b="1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br>
              <a:rPr lang="pl-PL" sz="4800" b="1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endParaRPr lang="pl-PL" sz="48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4F27D2BD-8E33-270C-A7F3-618ECC6D0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5933" y="0"/>
            <a:ext cx="3708674" cy="6858000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E37D6E76-7CCD-BC05-1B50-4E9B99C71A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880" y="300989"/>
            <a:ext cx="4260689" cy="1256041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42F6F42D-5D06-ACBC-0F6F-500F9F54AC96}"/>
              </a:ext>
            </a:extLst>
          </p:cNvPr>
          <p:cNvSpPr txBox="1">
            <a:spLocks/>
          </p:cNvSpPr>
          <p:nvPr/>
        </p:nvSpPr>
        <p:spPr>
          <a:xfrm>
            <a:off x="1388325" y="4461933"/>
            <a:ext cx="5659515" cy="150962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Zgodnie z rozporządzeniem wykonawczym Komisji (UE) </a:t>
            </a:r>
            <a:r>
              <a:rPr lang="pl-PL" sz="1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2023/594 z dnia 16 marca 2023 r. </a:t>
            </a:r>
            <a:r>
              <a:rPr lang="pl-PL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ustanawiającym środki szczególne w zakresie zwalczania chorób w odniesieniu do afrykańskiego pomoru świń oraz uchylające rozporządzenie wykonawcze (UE) 2021/605.</a:t>
            </a: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0EFE4A9D-7036-85D6-083C-EDE6089891EA}"/>
              </a:ext>
            </a:extLst>
          </p:cNvPr>
          <p:cNvSpPr txBox="1"/>
          <p:nvPr/>
        </p:nvSpPr>
        <p:spPr>
          <a:xfrm>
            <a:off x="1230661" y="6207756"/>
            <a:ext cx="5974841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pl-PL" dirty="0"/>
              <a:t>Rozporządzenie 2023/594 wchodzi w życie 21 kwietnia 2023 r.</a:t>
            </a:r>
          </a:p>
        </p:txBody>
      </p:sp>
    </p:spTree>
    <p:extLst>
      <p:ext uri="{BB962C8B-B14F-4D97-AF65-F5344CB8AC3E}">
        <p14:creationId xmlns:p14="http://schemas.microsoft.com/office/powerpoint/2010/main" val="259358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009909" cy="391015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pl-PL" dirty="0"/>
              <a:t>W niniejszej prezentacji zastosowano następujące skróty i wyrażenia:</a:t>
            </a:r>
          </a:p>
          <a:p>
            <a:r>
              <a:rPr lang="pl-PL" dirty="0"/>
              <a:t>ULW = Urzędowy Lekarz Weterynarii</a:t>
            </a:r>
          </a:p>
          <a:p>
            <a:r>
              <a:rPr lang="pl-PL" dirty="0"/>
              <a:t>PLW = Powiatowy Lekarz Weterynarii</a:t>
            </a:r>
          </a:p>
          <a:p>
            <a:r>
              <a:rPr lang="pl-PL" dirty="0"/>
              <a:t>OOO = obszar objęty ograniczeniami</a:t>
            </a:r>
          </a:p>
          <a:p>
            <a:r>
              <a:rPr lang="pl-PL" dirty="0"/>
              <a:t>PCZ = państwo członkowskie UE</a:t>
            </a:r>
          </a:p>
          <a:p>
            <a:r>
              <a:rPr lang="pl-PL" dirty="0"/>
              <a:t>UPPZ – uboczne produkty pochodzenia zwierzęcego</a:t>
            </a:r>
          </a:p>
          <a:p>
            <a:r>
              <a:rPr lang="pl-PL" dirty="0"/>
              <a:t>RWK – rozporządzenie wykonawcze Komisji 2023/594</a:t>
            </a:r>
          </a:p>
          <a:p>
            <a:r>
              <a:rPr lang="pl-PL" dirty="0"/>
              <a:t>Zakład - gospodarstwo</a:t>
            </a:r>
          </a:p>
          <a:p>
            <a:pPr marL="0" indent="0">
              <a:buNone/>
            </a:pPr>
            <a:endParaRPr lang="pl-PL" dirty="0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6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Legenda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270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989" y="5767236"/>
            <a:ext cx="2617646" cy="77167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39535AA8-7C6A-CA64-5760-ED63E14134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5900" y="0"/>
            <a:ext cx="3086100" cy="2647950"/>
          </a:xfrm>
          <a:prstGeom prst="rect">
            <a:avLst/>
          </a:prstGeom>
          <a:scene3d>
            <a:camera prst="orthographicFront">
              <a:rot lat="0" lon="0" rev="10799999"/>
            </a:camera>
            <a:lightRig rig="threePt" dir="t"/>
          </a:scene3d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551635D9-35AE-0D9D-5EB0-7B218866F807}"/>
              </a:ext>
            </a:extLst>
          </p:cNvPr>
          <p:cNvSpPr txBox="1"/>
          <p:nvPr/>
        </p:nvSpPr>
        <p:spPr>
          <a:xfrm>
            <a:off x="819864" y="2460914"/>
            <a:ext cx="1097381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>
                <a:latin typeface="+mj-lt"/>
              </a:rPr>
              <a:t>BIOASEKURACJA</a:t>
            </a:r>
          </a:p>
        </p:txBody>
      </p:sp>
    </p:spTree>
    <p:extLst>
      <p:ext uri="{BB962C8B-B14F-4D97-AF65-F5344CB8AC3E}">
        <p14:creationId xmlns:p14="http://schemas.microsoft.com/office/powerpoint/2010/main" val="682294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989" y="5767236"/>
            <a:ext cx="2617646" cy="77167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39535AA8-7C6A-CA64-5760-ED63E14134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5900" y="0"/>
            <a:ext cx="3086100" cy="2647950"/>
          </a:xfrm>
          <a:prstGeom prst="rect">
            <a:avLst/>
          </a:prstGeom>
          <a:scene3d>
            <a:camera prst="orthographicFront">
              <a:rot lat="0" lon="0" rev="10799999"/>
            </a:camera>
            <a:lightRig rig="threePt" dir="t"/>
          </a:scene3d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551635D9-35AE-0D9D-5EB0-7B218866F807}"/>
              </a:ext>
            </a:extLst>
          </p:cNvPr>
          <p:cNvSpPr txBox="1"/>
          <p:nvPr/>
        </p:nvSpPr>
        <p:spPr>
          <a:xfrm>
            <a:off x="1429464" y="414399"/>
            <a:ext cx="1097381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>
                <a:latin typeface="+mj-lt"/>
              </a:rPr>
              <a:t>BIOASEKURACJA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4189764-C37A-3064-1BF1-5C29540DAC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8457" y="1837509"/>
            <a:ext cx="8915400" cy="3777622"/>
          </a:xfrm>
        </p:spPr>
        <p:txBody>
          <a:bodyPr>
            <a:noAutofit/>
          </a:bodyPr>
          <a:lstStyle/>
          <a:p>
            <a:r>
              <a:rPr lang="pl-PL" sz="2400" dirty="0"/>
              <a:t>zbiór środków w zakresie zarządzania oraz środków fizycznych stosowanych w celu zmniejszenia ryzyka wprowadzenia i rozprzestrzeniania się chorób zwierząt, infekcji lub </a:t>
            </a:r>
            <a:r>
              <a:rPr lang="pl-PL" sz="2400" dirty="0" err="1"/>
              <a:t>infestacji</a:t>
            </a:r>
            <a:r>
              <a:rPr lang="pl-PL" sz="2400" dirty="0"/>
              <a:t> (zarażenia) do, od i w populacji zwierząt: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sz="2400" dirty="0"/>
              <a:t>Infrastruktura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sz="2400" dirty="0"/>
              <a:t>DDD =&gt; </a:t>
            </a:r>
            <a:r>
              <a:rPr lang="pl-PL" sz="2400" dirty="0" err="1"/>
              <a:t>dezyfnekcja</a:t>
            </a:r>
            <a:r>
              <a:rPr lang="pl-PL" sz="2400" dirty="0"/>
              <a:t>, dezynsekcja, deratyzacja;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sz="2400" dirty="0"/>
              <a:t>Procedury w </a:t>
            </a:r>
            <a:r>
              <a:rPr lang="pl-PL" sz="2400" dirty="0" err="1"/>
              <a:t>gospodasrtwie</a:t>
            </a:r>
            <a:r>
              <a:rPr lang="pl-PL" sz="2400" dirty="0"/>
              <a:t>: obieg środków/sprzętu, pasz, ściółki, plan dot. zdrowia, etc.;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sz="2400" dirty="0"/>
              <a:t>Zachowania ludzi-przestrzeganie ustalonych zasad</a:t>
            </a:r>
          </a:p>
        </p:txBody>
      </p:sp>
    </p:spTree>
    <p:extLst>
      <p:ext uri="{BB962C8B-B14F-4D97-AF65-F5344CB8AC3E}">
        <p14:creationId xmlns:p14="http://schemas.microsoft.com/office/powerpoint/2010/main" val="1530231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3646" y="1903447"/>
            <a:ext cx="6375733" cy="3641320"/>
          </a:xfrm>
        </p:spPr>
        <p:txBody>
          <a:bodyPr/>
          <a:lstStyle/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dirty="0"/>
              <a:t>Celem </a:t>
            </a:r>
            <a:r>
              <a:rPr lang="pl-PL" dirty="0" err="1"/>
              <a:t>bioasekuracji</a:t>
            </a:r>
            <a:r>
              <a:rPr lang="pl-PL" dirty="0"/>
              <a:t> jest m.in. ograniczenie lub wyeliminowanie ryzyka wprowadzenia czynnika zakaźnego do stada.</a:t>
            </a:r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Czym jest </a:t>
            </a:r>
            <a:r>
              <a:rPr lang="pl-PL" sz="6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bioasekuracja</a:t>
            </a:r>
            <a:r>
              <a:rPr lang="pl-PL" sz="60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?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84" y="2364225"/>
            <a:ext cx="4583214" cy="2280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157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9D8E86CD-6266-7B70-9E73-D8E2DDFB7C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2970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alibri Light" panose="020F0302020204030204" pitchFamily="34" charset="0"/>
              </a:rPr>
              <a:t>Obszary działania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8BE49285-FA88-5CFB-0705-180D5E669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2927" y="2055812"/>
            <a:ext cx="5157787" cy="3684588"/>
          </a:xfrm>
        </p:spPr>
        <p:txBody>
          <a:bodyPr>
            <a:normAutofit fontScale="77500" lnSpcReduction="20000"/>
          </a:bodyPr>
          <a:lstStyle/>
          <a:p>
            <a:r>
              <a:rPr lang="pl-PL" dirty="0"/>
              <a:t>Bioasekuracja </a:t>
            </a:r>
            <a:r>
              <a:rPr lang="pl-PL" b="1" dirty="0"/>
              <a:t>wewnętrzna</a:t>
            </a:r>
            <a:r>
              <a:rPr lang="pl-PL" dirty="0"/>
              <a:t> - ograniczenie rozprzestrzenianie się patogenów lub ich wektorów w gospodarstwie. To szereg działań, które powinny być stosowane przez osoby mające </a:t>
            </a:r>
            <a:r>
              <a:rPr lang="pl-PL" b="1" dirty="0">
                <a:solidFill>
                  <a:srgbClr val="00B050"/>
                </a:solidFill>
              </a:rPr>
              <a:t>bezpośredni</a:t>
            </a:r>
            <a:r>
              <a:rPr lang="pl-PL" dirty="0">
                <a:solidFill>
                  <a:srgbClr val="00B050"/>
                </a:solidFill>
              </a:rPr>
              <a:t> </a:t>
            </a:r>
            <a:r>
              <a:rPr lang="pl-PL" b="1" dirty="0">
                <a:solidFill>
                  <a:srgbClr val="00B050"/>
                </a:solidFill>
              </a:rPr>
              <a:t>kontakt ze zwierzętami</a:t>
            </a:r>
            <a:r>
              <a:rPr lang="pl-PL" dirty="0"/>
              <a:t>: osoby wchodzące do budynków i przebywają w pomieszczeniach, w których utrzymywane są zwierzęta.</a:t>
            </a:r>
          </a:p>
          <a:p>
            <a:endParaRPr lang="pl-PL" dirty="0"/>
          </a:p>
          <a:p>
            <a:endParaRPr lang="pl-PL" dirty="0"/>
          </a:p>
          <a:p>
            <a:r>
              <a:rPr lang="pl-PL" dirty="0"/>
              <a:t>Bioasekuracja </a:t>
            </a:r>
            <a:r>
              <a:rPr lang="pl-PL" sz="3200" b="1" dirty="0">
                <a:solidFill>
                  <a:srgbClr val="FF0000"/>
                </a:solidFill>
              </a:rPr>
              <a:t>chorego stada </a:t>
            </a:r>
            <a:r>
              <a:rPr lang="pl-PL" dirty="0"/>
              <a:t>- związana jest z zarządzaniem chorym stadem.</a:t>
            </a:r>
          </a:p>
          <a:p>
            <a:endParaRPr lang="pl-PL" dirty="0"/>
          </a:p>
          <a:p>
            <a:pPr marL="0" indent="0">
              <a:buNone/>
            </a:pPr>
            <a:endParaRPr lang="pl-PL" dirty="0"/>
          </a:p>
        </p:txBody>
      </p:sp>
      <p:sp>
        <p:nvSpPr>
          <p:cNvPr id="8" name="Symbol zastępczy zawartości 7">
            <a:extLst>
              <a:ext uri="{FF2B5EF4-FFF2-40B4-BE49-F238E27FC236}">
                <a16:creationId xmlns:a16="http://schemas.microsoft.com/office/drawing/2014/main" id="{EF57C583-C574-F78E-47AD-E8D96F7DDA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43560" y="1325563"/>
            <a:ext cx="5183188" cy="3684588"/>
          </a:xfrm>
        </p:spPr>
        <p:txBody>
          <a:bodyPr>
            <a:normAutofit fontScale="85000" lnSpcReduction="20000"/>
          </a:bodyPr>
          <a:lstStyle/>
          <a:p>
            <a:r>
              <a:rPr lang="pl-PL" dirty="0"/>
              <a:t>Bioasekuracja </a:t>
            </a:r>
            <a:r>
              <a:rPr lang="pl-PL" b="1" dirty="0"/>
              <a:t>zewnętrzna</a:t>
            </a:r>
            <a:r>
              <a:rPr lang="pl-PL" dirty="0"/>
              <a:t> - </a:t>
            </a:r>
            <a:r>
              <a:rPr lang="pl-PL" b="1" dirty="0">
                <a:solidFill>
                  <a:srgbClr val="00B050"/>
                </a:solidFill>
              </a:rPr>
              <a:t>ograniczenie rozprzestrzeniania się patogenów </a:t>
            </a:r>
            <a:r>
              <a:rPr lang="pl-PL" dirty="0"/>
              <a:t>lub </a:t>
            </a:r>
            <a:r>
              <a:rPr lang="pl-PL" b="1" dirty="0">
                <a:solidFill>
                  <a:srgbClr val="00B050"/>
                </a:solidFill>
              </a:rPr>
              <a:t>ich wektorów </a:t>
            </a:r>
            <a:r>
              <a:rPr lang="pl-PL" dirty="0"/>
              <a:t>w bliższym, lub dalszym otoczeniu gospodarstwa. Skupia się na działaniach dążących do prawidłowego zabezpieczenia budynków inwentarskich przed kontaktem ze środowiskiem zewnętrznym, głównie przed dotarciem w okolice budynków hodowli dzikich zwierząt, zwierząt wolno wychodzących.</a:t>
            </a:r>
          </a:p>
          <a:p>
            <a:endParaRPr lang="pl-PL" dirty="0"/>
          </a:p>
        </p:txBody>
      </p:sp>
      <p:sp>
        <p:nvSpPr>
          <p:cNvPr id="7" name="Symbol zastępczy zawartości 2">
            <a:extLst>
              <a:ext uri="{FF2B5EF4-FFF2-40B4-BE49-F238E27FC236}">
                <a16:creationId xmlns:a16="http://schemas.microsoft.com/office/drawing/2014/main" id="{C01EA36B-BC78-4B04-8025-D43B9B10A904}"/>
              </a:ext>
            </a:extLst>
          </p:cNvPr>
          <p:cNvSpPr txBox="1">
            <a:spLocks/>
          </p:cNvSpPr>
          <p:nvPr/>
        </p:nvSpPr>
        <p:spPr>
          <a:xfrm>
            <a:off x="384810" y="1325563"/>
            <a:ext cx="11106150" cy="52371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054" name="Picture 6" descr="Our pigs vs. Industrial confinement pigs – Watson Farms">
            <a:extLst>
              <a:ext uri="{FF2B5EF4-FFF2-40B4-BE49-F238E27FC236}">
                <a16:creationId xmlns:a16="http://schemas.microsoft.com/office/drawing/2014/main" id="{CB09E83A-24AD-DC14-E367-263DB7E10E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157" y="3896557"/>
            <a:ext cx="4899378" cy="275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82992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Podstawy prawne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4259E6A5-79BB-6A0B-C7DB-D2D4E8ACD7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388" y="1478963"/>
            <a:ext cx="11277601" cy="4782500"/>
          </a:xfrm>
        </p:spPr>
        <p:txBody>
          <a:bodyPr>
            <a:normAutofit/>
          </a:bodyPr>
          <a:lstStyle/>
          <a:p>
            <a:r>
              <a:rPr lang="pl-PL" kern="0" dirty="0"/>
              <a:t>Rozporządzenie MRiRW z dnia 10 sierpnia 2021 r. w sprawie </a:t>
            </a:r>
            <a:r>
              <a:rPr lang="pl-PL" b="1" kern="0" dirty="0"/>
              <a:t>środków podejmowanych w związku z wystąpieniem afrykańskiego pomoru świń</a:t>
            </a:r>
          </a:p>
          <a:p>
            <a:r>
              <a:rPr lang="pl-PL" kern="0" dirty="0"/>
              <a:t>RWK 2023/594 z dnia 16 marca 2023 r. ustanawiającego specjalne środki kontroli w odniesieniu do afrykańskiego pomoru świń </a:t>
            </a:r>
          </a:p>
          <a:p>
            <a:pPr marL="0" indent="0">
              <a:buNone/>
            </a:pPr>
            <a:r>
              <a:rPr lang="pl-PL" kern="0" dirty="0"/>
              <a:t> </a:t>
            </a:r>
          </a:p>
          <a:p>
            <a:pPr marL="0" indent="0">
              <a:buNone/>
            </a:pPr>
            <a:endParaRPr lang="pl-PL" kern="0" dirty="0"/>
          </a:p>
          <a:p>
            <a:pPr marL="0" indent="0">
              <a:buNone/>
            </a:pPr>
            <a:endParaRPr lang="pl-PL" kern="0" dirty="0"/>
          </a:p>
          <a:p>
            <a:pPr marL="0" indent="0">
              <a:buNone/>
            </a:pPr>
            <a:endParaRPr lang="pl-PL" kern="0" dirty="0"/>
          </a:p>
          <a:p>
            <a:pPr marL="0" indent="0">
              <a:buNone/>
            </a:pPr>
            <a:r>
              <a:rPr lang="pl-PL" kern="0" dirty="0"/>
              <a:t>ustanawiają m. in. wymagania w zakresie bioasekuracji…</a:t>
            </a:r>
            <a:endParaRPr lang="pl-PL" b="1" kern="0" dirty="0"/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095B4B0A-D0A9-C2A4-AB37-38D0F73881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161" y="3084078"/>
            <a:ext cx="3533374" cy="3773922"/>
          </a:xfrm>
          <a:prstGeom prst="rect">
            <a:avLst/>
          </a:prstGeom>
        </p:spPr>
      </p:pic>
      <p:sp>
        <p:nvSpPr>
          <p:cNvPr id="2" name="Strzałka: w dół 1">
            <a:extLst>
              <a:ext uri="{FF2B5EF4-FFF2-40B4-BE49-F238E27FC236}">
                <a16:creationId xmlns:a16="http://schemas.microsoft.com/office/drawing/2014/main" id="{92B53E46-D202-0139-87B3-5FCDF4D37EDF}"/>
              </a:ext>
            </a:extLst>
          </p:cNvPr>
          <p:cNvSpPr/>
          <p:nvPr/>
        </p:nvSpPr>
        <p:spPr>
          <a:xfrm>
            <a:off x="3239589" y="4040777"/>
            <a:ext cx="1834461" cy="978408"/>
          </a:xfrm>
          <a:prstGeom prst="down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525528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BCD0267-C164-4165-628A-8BE097FA6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/>
              <a:t>Przepisy KRAJOWE-</a:t>
            </a:r>
            <a:br>
              <a:rPr lang="pl-PL" dirty="0"/>
            </a:br>
            <a:r>
              <a:rPr lang="pl-PL" dirty="0"/>
              <a:t>w całym kraju obowiązują wymogi:</a:t>
            </a:r>
          </a:p>
        </p:txBody>
      </p:sp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spcBef>
                <a:spcPct val="20000"/>
              </a:spcBef>
              <a:defRPr/>
            </a:pPr>
            <a:r>
              <a:rPr lang="pl-PL" altLang="pl-PL" sz="2800" b="1" dirty="0"/>
              <a:t>ut</a:t>
            </a:r>
            <a:r>
              <a:rPr lang="pl-PL" sz="2800" b="1" dirty="0"/>
              <a:t>rzymywanie świń w odrębnych, zamkniętych pomieszczeniach</a:t>
            </a:r>
            <a:r>
              <a:rPr lang="pl-PL" sz="2800" dirty="0"/>
              <a:t>, w których są utrzymywane tylko świnie, mających oddzielne wejścia oraz niemających bezpośredniego przejścia do innych pomieszczeń, w których są utrzymywane inne zwierzęta kopytne</a:t>
            </a:r>
            <a:endParaRPr lang="pl-PL" sz="2800" b="1" dirty="0">
              <a:solidFill>
                <a:srgbClr val="00B050"/>
              </a:solidFill>
            </a:endParaRPr>
          </a:p>
          <a:p>
            <a:pPr algn="just">
              <a:spcBef>
                <a:spcPct val="20000"/>
              </a:spcBef>
              <a:defRPr/>
            </a:pPr>
            <a:r>
              <a:rPr lang="pl-PL" sz="2800" b="1" dirty="0"/>
              <a:t>zabezpieczenie budynku, w którym są utrzymywane świnie</a:t>
            </a:r>
            <a:r>
              <a:rPr lang="pl-PL" sz="2800" dirty="0"/>
              <a:t>, przed dostępem zwierząt wolno żyjących i domowych, </a:t>
            </a:r>
          </a:p>
          <a:p>
            <a:pPr algn="just">
              <a:spcBef>
                <a:spcPct val="20000"/>
              </a:spcBef>
              <a:defRPr/>
            </a:pPr>
            <a:r>
              <a:rPr lang="pl-PL" sz="2800" b="1" dirty="0"/>
              <a:t>wyłożenie mat dezynfekcyjnych przed wejściami do pomieszczeń, </a:t>
            </a:r>
            <a:r>
              <a:rPr lang="pl-PL" sz="2800" dirty="0"/>
              <a:t>w których są utrzymywane świnie, i wyjściami z tych pomieszczeń, </a:t>
            </a:r>
          </a:p>
          <a:p>
            <a:pPr lvl="1" algn="just">
              <a:spcBef>
                <a:spcPct val="20000"/>
              </a:spcBef>
              <a:defRPr/>
            </a:pPr>
            <a:r>
              <a:rPr lang="pl-PL" b="1" dirty="0"/>
              <a:t>szerokość wyłożonych mat powinna być nie mniejsza niż szerokość danego wejścia lub wyjścia, </a:t>
            </a:r>
          </a:p>
          <a:p>
            <a:pPr lvl="1" algn="just">
              <a:spcBef>
                <a:spcPct val="20000"/>
              </a:spcBef>
              <a:defRPr/>
            </a:pPr>
            <a:r>
              <a:rPr lang="pl-PL" b="1" dirty="0"/>
              <a:t>długość – nie mniejsza niż 1 m</a:t>
            </a:r>
            <a:r>
              <a:rPr lang="pl-PL" dirty="0"/>
              <a:t>, a także stałe utrzymywanie tych mat w stanie zapewniającym </a:t>
            </a:r>
            <a:r>
              <a:rPr lang="pl-PL" b="1" dirty="0"/>
              <a:t>skuteczność działania środka dezynfekcyjnego</a:t>
            </a:r>
            <a:r>
              <a:rPr lang="pl-PL" dirty="0"/>
              <a:t>, </a:t>
            </a:r>
            <a:endParaRPr lang="pl-PL" altLang="pl-PL" b="1" dirty="0"/>
          </a:p>
          <a:p>
            <a:pPr marL="0" indent="0">
              <a:buNone/>
            </a:pPr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9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2287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10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398" y="902201"/>
            <a:ext cx="7149784" cy="4351338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ct val="20000"/>
              </a:spcBef>
              <a:defRPr/>
            </a:pPr>
            <a:r>
              <a:rPr lang="pl-PL" sz="2800" dirty="0"/>
              <a:t>karmienie świń </a:t>
            </a:r>
            <a:r>
              <a:rPr lang="pl-PL" sz="2800" b="1" dirty="0"/>
              <a:t>paszą </a:t>
            </a:r>
            <a:r>
              <a:rPr lang="pl-PL" sz="2800" b="1" dirty="0">
                <a:solidFill>
                  <a:srgbClr val="FF0000"/>
                </a:solidFill>
              </a:rPr>
              <a:t>zabezpieczoną</a:t>
            </a:r>
            <a:r>
              <a:rPr lang="pl-PL" sz="2800" b="1" dirty="0"/>
              <a:t> przed dostępem zwierząt wolno żyjących </a:t>
            </a:r>
            <a:r>
              <a:rPr lang="pl-PL" sz="2800" dirty="0"/>
              <a:t>i</a:t>
            </a:r>
            <a:r>
              <a:rPr lang="pl-PL" sz="2800" b="1" dirty="0"/>
              <a:t> domowych</a:t>
            </a:r>
            <a:r>
              <a:rPr lang="pl-PL" sz="2800" dirty="0"/>
              <a:t>, </a:t>
            </a:r>
          </a:p>
          <a:p>
            <a:pPr>
              <a:spcBef>
                <a:spcPct val="20000"/>
              </a:spcBef>
              <a:defRPr/>
            </a:pPr>
            <a:r>
              <a:rPr lang="pl-PL" sz="2800" dirty="0"/>
              <a:t>wykonywanie czynności związanych z </a:t>
            </a:r>
            <a:r>
              <a:rPr lang="pl-PL" sz="2800" b="1" dirty="0"/>
              <a:t>obsługą świń </a:t>
            </a:r>
            <a:r>
              <a:rPr lang="pl-PL" sz="2800" b="1" u="sng" dirty="0">
                <a:solidFill>
                  <a:srgbClr val="FF0000"/>
                </a:solidFill>
              </a:rPr>
              <a:t>wyłącznie przez osoby</a:t>
            </a:r>
            <a:r>
              <a:rPr lang="pl-PL" sz="2800" b="1" dirty="0"/>
              <a:t>, </a:t>
            </a:r>
            <a:r>
              <a:rPr lang="pl-PL" sz="2800" b="1" u="sng" dirty="0">
                <a:solidFill>
                  <a:srgbClr val="FF0000"/>
                </a:solidFill>
              </a:rPr>
              <a:t>które wykonują te czynności tylko w danym gospodarstwie</a:t>
            </a:r>
            <a:r>
              <a:rPr lang="pl-PL" sz="2800" dirty="0"/>
              <a:t>, </a:t>
            </a:r>
          </a:p>
          <a:p>
            <a:pPr>
              <a:spcBef>
                <a:spcPct val="20000"/>
              </a:spcBef>
              <a:defRPr/>
            </a:pPr>
            <a:r>
              <a:rPr lang="pl-PL" dirty="0"/>
              <a:t>s</a:t>
            </a:r>
            <a:r>
              <a:rPr lang="pl-PL" sz="2800" dirty="0"/>
              <a:t>tosowanie przez osoby wykonujące czynności związane z obsługą świń, przed rozpoczęciem tych czynności, </a:t>
            </a:r>
            <a:r>
              <a:rPr lang="pl-PL" sz="2800" b="1" dirty="0"/>
              <a:t>środków higieny niezbędnych do ograniczenia ryzyka szerzenia się afrykańskiego pomoru świń</a:t>
            </a:r>
            <a:r>
              <a:rPr lang="pl-PL" sz="2800" dirty="0"/>
              <a:t>, w tym</a:t>
            </a:r>
          </a:p>
          <a:p>
            <a:pPr lvl="1">
              <a:spcBef>
                <a:spcPct val="20000"/>
              </a:spcBef>
              <a:defRPr/>
            </a:pPr>
            <a:r>
              <a:rPr lang="pl-PL" b="1" dirty="0"/>
              <a:t>mycie i odkażanie rąk oraz </a:t>
            </a:r>
          </a:p>
          <a:p>
            <a:pPr lvl="1">
              <a:spcBef>
                <a:spcPct val="20000"/>
              </a:spcBef>
              <a:defRPr/>
            </a:pPr>
            <a:r>
              <a:rPr lang="pl-PL" b="1" dirty="0"/>
              <a:t>oczyszczanie i odkażanie obuwia</a:t>
            </a:r>
            <a:r>
              <a:rPr lang="pl-PL" dirty="0"/>
              <a:t>.</a:t>
            </a:r>
          </a:p>
        </p:txBody>
      </p:sp>
      <p:pic>
        <p:nvPicPr>
          <p:cNvPr id="10242" name="Picture 2" descr="Hand wash - Free hands and gestures icons">
            <a:extLst>
              <a:ext uri="{FF2B5EF4-FFF2-40B4-BE49-F238E27FC236}">
                <a16:creationId xmlns:a16="http://schemas.microsoft.com/office/drawing/2014/main" id="{6F971D9B-8B8F-BCDE-D54E-CFA592260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86" y="1000155"/>
            <a:ext cx="2865496" cy="2865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072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11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570" y="1619174"/>
            <a:ext cx="8978477" cy="4351338"/>
          </a:xfrm>
        </p:spPr>
        <p:txBody>
          <a:bodyPr>
            <a:normAutofit/>
          </a:bodyPr>
          <a:lstStyle/>
          <a:p>
            <a:pPr>
              <a:spcBef>
                <a:spcPct val="20000"/>
              </a:spcBef>
              <a:defRPr/>
            </a:pPr>
            <a:r>
              <a:rPr lang="pl-PL" sz="2800" dirty="0"/>
              <a:t>używanie przez osoby wykonujące czynności związane z obsługą </a:t>
            </a:r>
            <a:r>
              <a:rPr lang="pl-PL" sz="2800" b="1" dirty="0"/>
              <a:t>świń odzieży ochronnej oraz obuwia ochronnego przeznaczonych </a:t>
            </a:r>
            <a:r>
              <a:rPr lang="pl-PL" sz="2800" b="1" u="sng" dirty="0">
                <a:solidFill>
                  <a:srgbClr val="FF0000"/>
                </a:solidFill>
              </a:rPr>
              <a:t>wyłącznie</a:t>
            </a:r>
            <a:r>
              <a:rPr lang="pl-PL" sz="2800" b="1" dirty="0"/>
              <a:t> do wykonywania tych czynności</a:t>
            </a:r>
            <a:r>
              <a:rPr lang="pl-PL" sz="2800" dirty="0"/>
              <a:t>, </a:t>
            </a:r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bieżące oczyszczanie i odkażanie narzędzi oraz sprzętu wykorzystywanych do obsługi świń</a:t>
            </a:r>
            <a:r>
              <a:rPr lang="pl-PL" sz="2800" dirty="0"/>
              <a:t>, </a:t>
            </a:r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uniemożliwienie osobom postronnym wchodzenia do budynków</a:t>
            </a:r>
            <a:r>
              <a:rPr lang="pl-PL" sz="2800" dirty="0"/>
              <a:t>, w których są utrzymywane świnie, </a:t>
            </a:r>
          </a:p>
          <a:p>
            <a:pPr>
              <a:spcBef>
                <a:spcPct val="20000"/>
              </a:spcBef>
              <a:defRPr/>
            </a:pPr>
            <a:r>
              <a:rPr lang="pl-PL" sz="2800" dirty="0"/>
              <a:t>wdrożenie programu </a:t>
            </a:r>
            <a:r>
              <a:rPr lang="pl-PL" sz="2800" b="1" dirty="0"/>
              <a:t>monitorowania</a:t>
            </a:r>
            <a:r>
              <a:rPr lang="pl-PL" sz="2800" dirty="0"/>
              <a:t> i </a:t>
            </a:r>
            <a:r>
              <a:rPr lang="pl-PL" sz="2800" b="1" dirty="0"/>
              <a:t>zwalczania gryzoni</a:t>
            </a:r>
            <a:r>
              <a:rPr lang="pl-PL" sz="2800" dirty="0"/>
              <a:t>;</a:t>
            </a:r>
          </a:p>
          <a:p>
            <a:pPr algn="just">
              <a:spcBef>
                <a:spcPct val="20000"/>
              </a:spcBef>
              <a:defRPr/>
            </a:pPr>
            <a:endParaRPr lang="pl-PL"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C51AC180-6DDF-85CB-5904-7ED349BEDE8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900189" y="1496881"/>
            <a:ext cx="1698806" cy="1698806"/>
          </a:xfrm>
          <a:prstGeom prst="rect">
            <a:avLst/>
          </a:prstGeom>
        </p:spPr>
      </p:pic>
      <p:pic>
        <p:nvPicPr>
          <p:cNvPr id="7" name="Grafika 6" descr="Szczur">
            <a:extLst>
              <a:ext uri="{FF2B5EF4-FFF2-40B4-BE49-F238E27FC236}">
                <a16:creationId xmlns:a16="http://schemas.microsoft.com/office/drawing/2014/main" id="{46A7C4B5-6415-4307-1585-CEB5BCBB30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88630" y="3884331"/>
            <a:ext cx="2350131" cy="2350131"/>
          </a:xfrm>
          <a:prstGeom prst="rect">
            <a:avLst/>
          </a:prstGeom>
        </p:spPr>
      </p:pic>
      <p:pic>
        <p:nvPicPr>
          <p:cNvPr id="10" name="Grafika 9" descr="Zamykać">
            <a:extLst>
              <a:ext uri="{FF2B5EF4-FFF2-40B4-BE49-F238E27FC236}">
                <a16:creationId xmlns:a16="http://schemas.microsoft.com/office/drawing/2014/main" id="{F7902BFE-D48A-45E7-56B0-3F21910A9CB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830031" y="4025732"/>
            <a:ext cx="2067327" cy="206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6541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12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1782" y="580083"/>
            <a:ext cx="8208818" cy="4351338"/>
          </a:xfrm>
        </p:spPr>
        <p:txBody>
          <a:bodyPr>
            <a:normAutofit lnSpcReduction="10000"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l-PL" altLang="pl-PL" sz="2800" b="1" u="sng" dirty="0"/>
              <a:t>Rejestry</a:t>
            </a:r>
            <a:r>
              <a:rPr lang="pl-PL" altLang="pl-PL" sz="2800" dirty="0"/>
              <a:t>: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lang="pl-PL" altLang="pl-PL" sz="2800" dirty="0"/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b="1" dirty="0"/>
              <a:t>ś</a:t>
            </a:r>
            <a:r>
              <a:rPr lang="pl-PL" altLang="pl-PL" sz="2800" b="1" dirty="0"/>
              <a:t>rodków transportu wjeżdżających do gospodarstwa służących do przewozu świń, paszy, UPPZ;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pl-PL" altLang="pl-PL" sz="2800" dirty="0"/>
          </a:p>
          <a:p>
            <a:pPr marL="342900" indent="-342900">
              <a:spcBef>
                <a:spcPct val="0"/>
              </a:spcBef>
            </a:pPr>
            <a:r>
              <a:rPr lang="pl-PL" altLang="pl-PL" b="1" dirty="0"/>
              <a:t>o</a:t>
            </a:r>
            <a:r>
              <a:rPr lang="pl-PL" altLang="pl-PL" sz="2800" b="1" dirty="0"/>
              <a:t>sób, które wchodziły do pomieszczeń, w </a:t>
            </a:r>
            <a:r>
              <a:rPr lang="pl-PL" altLang="pl-PL" b="1" dirty="0"/>
              <a:t>których są utrzymywane świnie</a:t>
            </a:r>
            <a:r>
              <a:rPr lang="pl-PL" altLang="pl-PL" sz="2800" dirty="0"/>
              <a:t>;</a:t>
            </a:r>
          </a:p>
          <a:p>
            <a:pPr>
              <a:spcBef>
                <a:spcPct val="0"/>
              </a:spcBef>
            </a:pPr>
            <a:endParaRPr lang="pl-PL" altLang="pl-PL" sz="2800" dirty="0"/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b="1" dirty="0"/>
              <a:t>s</a:t>
            </a:r>
            <a:r>
              <a:rPr lang="pl-PL" altLang="pl-PL" sz="2800" b="1" dirty="0"/>
              <a:t>pis posiadanych świń, </a:t>
            </a:r>
            <a:r>
              <a:rPr lang="pl-PL" altLang="pl-PL" sz="2800" dirty="0"/>
              <a:t>z podziałem na kategorie produkcyjne: prosięta, warchlaki, tuczniki, lochy, loszki, knury i knurki oraz jego </a:t>
            </a:r>
            <a:r>
              <a:rPr lang="pl-PL" altLang="pl-PL" sz="2800" b="1" u="sng" dirty="0"/>
              <a:t>bieżąca aktualizacja</a:t>
            </a:r>
            <a:r>
              <a:rPr lang="pl-PL" altLang="pl-PL" sz="2800" dirty="0"/>
              <a:t>.</a:t>
            </a:r>
          </a:p>
          <a:p>
            <a:pPr marL="0" indent="0">
              <a:buNone/>
            </a:pPr>
            <a:endParaRPr lang="pl-PL" dirty="0"/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" name="Model 3D 1" descr="Parchment Or Paper Scroll">
                <a:extLst>
                  <a:ext uri="{FF2B5EF4-FFF2-40B4-BE49-F238E27FC236}">
                    <a16:creationId xmlns:a16="http://schemas.microsoft.com/office/drawing/2014/main" id="{E4D08304-3EDE-CD20-05CF-AEC1D7097A31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8751690" y="1724009"/>
              <a:ext cx="3440310" cy="4141667"/>
            </p:xfrm>
            <a:graphic>
              <a:graphicData uri="http://schemas.microsoft.com/office/drawing/2017/model3d">
                <am3d:model3d r:embed="rId3">
                  <am3d:spPr>
                    <a:xfrm>
                      <a:off x="0" y="0"/>
                      <a:ext cx="3440310" cy="4141667"/>
                    </a:xfrm>
                    <a:prstGeom prst="rect">
                      <a:avLst/>
                    </a:prstGeom>
                  </am3d:spPr>
                  <am3d:camera>
                    <am3d:pos x="0" y="0" z="6135283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56167" d="1000000"/>
                    <am3d:preTrans dx="0" dy="26905" dz="0"/>
                    <am3d:scale>
                      <am3d:sx n="1000000" d="1000000"/>
                      <am3d:sy n="1000000" d="1000000"/>
                      <am3d:sz n="1000000" d="1000000"/>
                    </am3d:scale>
                    <am3d:rot ax="555681" ay="1198311" az="191273"/>
                    <am3d:postTrans dx="0" dy="0" dz="0"/>
                  </am3d:trans>
                  <am3d:raster rName="Office3DRenderer" rVer="16.0.8326">
                    <am3d:blip r:embed="rId4"/>
                  </am3d:raster>
                  <am3d:objViewport viewportSz="536036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" name="Model 3D 1" descr="Parchment Or Paper Scroll">
                <a:extLst>
                  <a:ext uri="{FF2B5EF4-FFF2-40B4-BE49-F238E27FC236}">
                    <a16:creationId xmlns:a16="http://schemas.microsoft.com/office/drawing/2014/main" id="{E4D08304-3EDE-CD20-05CF-AEC1D7097A3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751690" y="1724009"/>
                <a:ext cx="3440310" cy="4141667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438082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13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330" y="518674"/>
            <a:ext cx="10573905" cy="4351338"/>
          </a:xfrm>
        </p:spPr>
        <p:txBody>
          <a:bodyPr>
            <a:normAutofit fontScale="77500" lnSpcReduction="20000"/>
          </a:bodyPr>
          <a:lstStyle/>
          <a:p>
            <a:pPr algn="just">
              <a:defRPr/>
            </a:pPr>
            <a:r>
              <a:rPr lang="pl-PL" dirty="0"/>
              <a:t>p</a:t>
            </a:r>
            <a:r>
              <a:rPr lang="pl-PL" sz="2800" dirty="0"/>
              <a:t>rzy wejściach do budynków, w których utrzymywane są zwierzęta, znajdują się tablice z napisem "</a:t>
            </a:r>
            <a:r>
              <a:rPr lang="pl-PL" sz="2800" b="1" u="sng" dirty="0"/>
              <a:t>Osobom nieupoważnionym wstęp wzbroniony”</a:t>
            </a:r>
          </a:p>
          <a:p>
            <a:pPr algn="just">
              <a:defRPr/>
            </a:pPr>
            <a:endParaRPr lang="pl-PL" sz="2800" dirty="0"/>
          </a:p>
          <a:p>
            <a:pPr algn="just">
              <a:defRPr/>
            </a:pPr>
            <a:r>
              <a:rPr lang="pl-PL" b="1" dirty="0"/>
              <a:t>ś</a:t>
            </a:r>
            <a:r>
              <a:rPr lang="pl-PL" sz="2800" b="1" dirty="0"/>
              <a:t>winie wprowadzane do gospodarstwa zaopatrzone są w świadectwo zdrowia</a:t>
            </a:r>
          </a:p>
          <a:p>
            <a:pPr algn="just">
              <a:defRPr/>
            </a:pPr>
            <a:endParaRPr lang="pl-PL" sz="2800" dirty="0"/>
          </a:p>
          <a:p>
            <a:pPr algn="just">
              <a:defRPr/>
            </a:pPr>
            <a:r>
              <a:rPr lang="pl-PL" dirty="0"/>
              <a:t>w</a:t>
            </a:r>
            <a:r>
              <a:rPr lang="pl-PL" sz="2800" dirty="0"/>
              <a:t> gospodarstwie przez </a:t>
            </a:r>
            <a:r>
              <a:rPr lang="pl-PL" sz="2800" b="1" dirty="0"/>
              <a:t>3 lata </a:t>
            </a:r>
            <a:r>
              <a:rPr lang="pl-PL" sz="2800" dirty="0"/>
              <a:t>przechowuje się </a:t>
            </a:r>
            <a:r>
              <a:rPr lang="pl-PL" sz="2800" b="1" dirty="0"/>
              <a:t>dokumentację weterynaryjną dotyczącą przebiegu leczenia i przeprowadzonych zabiegów weterynaryjnych </a:t>
            </a:r>
          </a:p>
          <a:p>
            <a:pPr algn="just">
              <a:defRPr/>
            </a:pPr>
            <a:endParaRPr lang="pl-PL" sz="2800" dirty="0"/>
          </a:p>
          <a:p>
            <a:pPr algn="just">
              <a:defRPr/>
            </a:pPr>
            <a:r>
              <a:rPr lang="pl-PL" sz="2800" dirty="0"/>
              <a:t>hodowca przechowuje przez okres </a:t>
            </a:r>
            <a:r>
              <a:rPr lang="pl-PL" sz="2800" b="1" dirty="0"/>
              <a:t>3 lat dokumentację</a:t>
            </a:r>
            <a:r>
              <a:rPr lang="pl-PL" sz="2800" dirty="0"/>
              <a:t> dotyczącą </a:t>
            </a:r>
            <a:r>
              <a:rPr lang="pl-PL" sz="2800" b="1" dirty="0"/>
              <a:t>padłych </a:t>
            </a:r>
            <a:r>
              <a:rPr lang="pl-PL" sz="2800" dirty="0"/>
              <a:t>zwierząt</a:t>
            </a:r>
          </a:p>
          <a:p>
            <a:pPr algn="just">
              <a:defRPr/>
            </a:pPr>
            <a:endParaRPr lang="pl-PL" sz="2800" dirty="0"/>
          </a:p>
          <a:p>
            <a:pPr algn="just">
              <a:defRPr/>
            </a:pPr>
            <a:r>
              <a:rPr lang="pl-PL" b="1" dirty="0"/>
              <a:t>p</a:t>
            </a:r>
            <a:r>
              <a:rPr lang="pl-PL" sz="2800" b="1" dirty="0"/>
              <a:t>rzestrzegany jest zakaz żywienia świń odpadami gastronomicznymi lub materiałem paszowym zawierającym odpady gastronomiczne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9309" y="3685448"/>
            <a:ext cx="714662" cy="714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5286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14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64851" y="1750535"/>
            <a:ext cx="8356308" cy="4351338"/>
          </a:xfrm>
        </p:spPr>
        <p:txBody>
          <a:bodyPr>
            <a:normAutofit fontScale="62500" lnSpcReduction="20000"/>
          </a:bodyPr>
          <a:lstStyle/>
          <a:p>
            <a:pPr marL="0" indent="0">
              <a:buClr>
                <a:schemeClr val="tx1"/>
              </a:buClr>
              <a:buNone/>
              <a:defRPr/>
            </a:pPr>
            <a:r>
              <a:rPr lang="pl-PL" sz="2800" b="1" dirty="0">
                <a:solidFill>
                  <a:srgbClr val="C00000"/>
                </a:solidFill>
              </a:rPr>
              <a:t>karmienia świń zielonką lub ziarnem </a:t>
            </a:r>
            <a:r>
              <a:rPr lang="pl-PL" sz="2800" dirty="0">
                <a:solidFill>
                  <a:schemeClr val="tx1"/>
                </a:solidFill>
              </a:rPr>
              <a:t>pochodzącymi z </a:t>
            </a:r>
            <a:r>
              <a:rPr lang="pl-PL" sz="2800" dirty="0"/>
              <a:t>OOO II oraz OOO III, </a:t>
            </a:r>
            <a:r>
              <a:rPr lang="pl-PL" sz="2800" b="1" dirty="0">
                <a:solidFill>
                  <a:schemeClr val="tx1"/>
                </a:solidFill>
              </a:rPr>
              <a:t>chyba że tę zielonkę lub to ziarno poddano obróbce</a:t>
            </a:r>
            <a:r>
              <a:rPr lang="pl-PL" sz="2800" dirty="0">
                <a:solidFill>
                  <a:schemeClr val="tx1"/>
                </a:solidFill>
              </a:rPr>
              <a:t> w celu unieszkodliwienia wirusa ASF lub </a:t>
            </a:r>
            <a:r>
              <a:rPr lang="pl-PL" sz="2800" b="1" dirty="0">
                <a:solidFill>
                  <a:schemeClr val="tx1"/>
                </a:solidFill>
              </a:rPr>
              <a:t>składowano</a:t>
            </a:r>
            <a:r>
              <a:rPr lang="pl-PL" sz="2800" dirty="0">
                <a:solidFill>
                  <a:schemeClr val="tx1"/>
                </a:solidFill>
              </a:rPr>
              <a:t> w miejscu niedostępnym dla dzików </a:t>
            </a:r>
            <a:r>
              <a:rPr lang="pl-PL" sz="2800" b="1" dirty="0">
                <a:solidFill>
                  <a:srgbClr val="C00000"/>
                </a:solidFill>
              </a:rPr>
              <a:t>co najmniej przez 30 dni </a:t>
            </a:r>
            <a:r>
              <a:rPr lang="pl-PL" sz="2800" dirty="0">
                <a:solidFill>
                  <a:schemeClr val="tx1"/>
                </a:solidFill>
              </a:rPr>
              <a:t>przed ich podaniem świniom,</a:t>
            </a:r>
          </a:p>
          <a:p>
            <a:pPr marL="0" indent="0">
              <a:buClr>
                <a:schemeClr val="tx1"/>
              </a:buClr>
              <a:buNone/>
              <a:defRPr/>
            </a:pPr>
            <a:endParaRPr lang="pl-PL" altLang="pl-PL" sz="2800" dirty="0">
              <a:solidFill>
                <a:sysClr val="windowText" lastClr="000000"/>
              </a:solidFill>
            </a:endParaRPr>
          </a:p>
          <a:p>
            <a:pPr marL="0" indent="0">
              <a:buNone/>
              <a:defRPr/>
            </a:pPr>
            <a:r>
              <a:rPr lang="pl-PL" sz="2800" dirty="0">
                <a:solidFill>
                  <a:schemeClr val="tx1"/>
                </a:solidFill>
              </a:rPr>
              <a:t>wykorzystywania w pomieszczeniach, w których są utrzymywane świnie, </a:t>
            </a:r>
            <a:r>
              <a:rPr lang="pl-PL" sz="2800" b="1" dirty="0">
                <a:solidFill>
                  <a:srgbClr val="C00000"/>
                </a:solidFill>
              </a:rPr>
              <a:t>słomy na ściółkę </a:t>
            </a:r>
            <a:r>
              <a:rPr lang="pl-PL" sz="2800" dirty="0">
                <a:solidFill>
                  <a:schemeClr val="tx1"/>
                </a:solidFill>
              </a:rPr>
              <a:t>dla zwierząt pochodzącej z </a:t>
            </a:r>
            <a:r>
              <a:rPr lang="pl-PL" sz="2800" dirty="0"/>
              <a:t>OOO II i III</a:t>
            </a:r>
            <a:r>
              <a:rPr lang="pl-PL" sz="2800" dirty="0">
                <a:solidFill>
                  <a:schemeClr val="tx1"/>
                </a:solidFill>
              </a:rPr>
              <a:t>, chyba że tę </a:t>
            </a:r>
            <a:r>
              <a:rPr lang="pl-PL" sz="2800" b="1" dirty="0">
                <a:solidFill>
                  <a:schemeClr val="tx1"/>
                </a:solidFill>
              </a:rPr>
              <a:t>słomę poddano obróbce </a:t>
            </a:r>
            <a:r>
              <a:rPr lang="pl-PL" sz="2800" dirty="0">
                <a:solidFill>
                  <a:schemeClr val="tx1"/>
                </a:solidFill>
              </a:rPr>
              <a:t>w celu unieszkodliwienia wirusa ASF lub </a:t>
            </a:r>
            <a:r>
              <a:rPr lang="pl-PL" sz="2800" b="1" dirty="0">
                <a:solidFill>
                  <a:schemeClr val="tx1"/>
                </a:solidFill>
              </a:rPr>
              <a:t>składowano </a:t>
            </a:r>
            <a:r>
              <a:rPr lang="pl-PL" sz="2800" dirty="0">
                <a:solidFill>
                  <a:schemeClr val="tx1"/>
                </a:solidFill>
              </a:rPr>
              <a:t>w miejscu niedostępnym dla dzików </a:t>
            </a:r>
            <a:r>
              <a:rPr lang="pl-PL" sz="2800" b="1" dirty="0">
                <a:solidFill>
                  <a:srgbClr val="C00000"/>
                </a:solidFill>
              </a:rPr>
              <a:t>co najmniej przez 90 dni </a:t>
            </a:r>
            <a:r>
              <a:rPr lang="pl-PL" sz="2800" dirty="0">
                <a:solidFill>
                  <a:schemeClr val="tx1"/>
                </a:solidFill>
              </a:rPr>
              <a:t>przed jej wykorzystaniem, </a:t>
            </a:r>
          </a:p>
          <a:p>
            <a:pPr marL="0" indent="0">
              <a:buNone/>
              <a:defRPr/>
            </a:pPr>
            <a:endParaRPr lang="pl-PL" sz="2800" dirty="0">
              <a:solidFill>
                <a:schemeClr val="tx1"/>
              </a:solidFill>
            </a:endParaRPr>
          </a:p>
          <a:p>
            <a:pPr marL="0" indent="0">
              <a:buNone/>
              <a:defRPr/>
            </a:pPr>
            <a:r>
              <a:rPr lang="pl-PL" sz="2800" b="1" dirty="0">
                <a:solidFill>
                  <a:schemeClr val="tx1"/>
                </a:solidFill>
              </a:rPr>
              <a:t>wnoszenia i wwożenia na teren gospodarstwa, w którym są utrzymywane świnie, zwłok dzików, tusz dzików, części tusz dzików i UPPZ pochodzących z dzików oraz materiałów i przedmiotów, które mogły zostać skażone wirusem ASF, </a:t>
            </a:r>
          </a:p>
          <a:p>
            <a:pPr marL="0" indent="0">
              <a:buNone/>
              <a:defRPr/>
            </a:pPr>
            <a:endParaRPr lang="pl-PL" sz="2800" dirty="0">
              <a:solidFill>
                <a:schemeClr val="tx1"/>
              </a:solidFill>
            </a:endParaRPr>
          </a:p>
          <a:p>
            <a:pPr marL="0" indent="0">
              <a:buNone/>
              <a:defRPr/>
            </a:pPr>
            <a:r>
              <a:rPr lang="pl-PL" sz="2800" dirty="0">
                <a:solidFill>
                  <a:schemeClr val="tx1"/>
                </a:solidFill>
              </a:rPr>
              <a:t>wykonywania czynności związanych z obsługą świń przez osoby, które w </a:t>
            </a:r>
            <a:r>
              <a:rPr lang="pl-PL" sz="2800" b="1" dirty="0">
                <a:solidFill>
                  <a:schemeClr val="tx1"/>
                </a:solidFill>
              </a:rPr>
              <a:t>ciągu ostatnich 48 godzin uc</a:t>
            </a:r>
            <a:r>
              <a:rPr lang="pl-PL" sz="2800" dirty="0">
                <a:solidFill>
                  <a:schemeClr val="tx1"/>
                </a:solidFill>
              </a:rPr>
              <a:t>zestniczyły w polowaniu na zwierzęta łowne lub odłowie takich zwierząt.</a:t>
            </a:r>
          </a:p>
          <a:p>
            <a:pPr algn="just">
              <a:spcBef>
                <a:spcPct val="20000"/>
              </a:spcBef>
              <a:defRPr/>
            </a:pPr>
            <a:endParaRPr lang="pl-PL"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ED873B4C-FD69-D1EB-12E9-6048CF59CF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36" y="489705"/>
            <a:ext cx="2221504" cy="2221504"/>
          </a:xfrm>
          <a:prstGeom prst="rect">
            <a:avLst/>
          </a:prstGeom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02AC1CA8-3CF6-A127-0825-0FBBED07DE7B}"/>
              </a:ext>
            </a:extLst>
          </p:cNvPr>
          <p:cNvSpPr txBox="1"/>
          <p:nvPr/>
        </p:nvSpPr>
        <p:spPr>
          <a:xfrm>
            <a:off x="3425787" y="469213"/>
            <a:ext cx="16580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dirty="0">
                <a:solidFill>
                  <a:srgbClr val="FF0000"/>
                </a:solidFill>
              </a:rPr>
              <a:t>ZAKAZ</a:t>
            </a:r>
          </a:p>
        </p:txBody>
      </p:sp>
      <p:pic>
        <p:nvPicPr>
          <p:cNvPr id="8" name="Grafika 7" descr="Brak znaku">
            <a:extLst>
              <a:ext uri="{FF2B5EF4-FFF2-40B4-BE49-F238E27FC236}">
                <a16:creationId xmlns:a16="http://schemas.microsoft.com/office/drawing/2014/main" id="{9CE049B0-559D-0F21-4C98-2BB75470905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97200" y="1619174"/>
            <a:ext cx="769441" cy="769441"/>
          </a:xfrm>
          <a:prstGeom prst="rect">
            <a:avLst/>
          </a:prstGeom>
        </p:spPr>
      </p:pic>
      <p:pic>
        <p:nvPicPr>
          <p:cNvPr id="10" name="Grafika 9" descr="Brak znaku">
            <a:extLst>
              <a:ext uri="{FF2B5EF4-FFF2-40B4-BE49-F238E27FC236}">
                <a16:creationId xmlns:a16="http://schemas.microsoft.com/office/drawing/2014/main" id="{5D41F605-2091-C301-DC0D-D9E948820D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45499" y="2888406"/>
            <a:ext cx="769441" cy="769441"/>
          </a:xfrm>
          <a:prstGeom prst="rect">
            <a:avLst/>
          </a:prstGeom>
        </p:spPr>
      </p:pic>
      <p:pic>
        <p:nvPicPr>
          <p:cNvPr id="11" name="Grafika 10" descr="Brak znaku">
            <a:extLst>
              <a:ext uri="{FF2B5EF4-FFF2-40B4-BE49-F238E27FC236}">
                <a16:creationId xmlns:a16="http://schemas.microsoft.com/office/drawing/2014/main" id="{5DB9A990-B2E8-F46D-3300-3F380EE19E3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907002" y="4071535"/>
            <a:ext cx="769441" cy="769441"/>
          </a:xfrm>
          <a:prstGeom prst="rect">
            <a:avLst/>
          </a:prstGeom>
        </p:spPr>
      </p:pic>
      <p:pic>
        <p:nvPicPr>
          <p:cNvPr id="12" name="Grafika 11" descr="Brak znaku">
            <a:extLst>
              <a:ext uri="{FF2B5EF4-FFF2-40B4-BE49-F238E27FC236}">
                <a16:creationId xmlns:a16="http://schemas.microsoft.com/office/drawing/2014/main" id="{231E693B-AED2-793A-ED38-A6799CD2D1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71261" y="5086704"/>
            <a:ext cx="769441" cy="769441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7D93BF82-2660-0E1F-1D40-99643D9CDE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752" y="3926204"/>
            <a:ext cx="2528148" cy="1220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9685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15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861" y="972777"/>
            <a:ext cx="7865147" cy="5192892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ct val="20000"/>
              </a:spcBef>
              <a:buNone/>
              <a:defRPr/>
            </a:pPr>
            <a:r>
              <a:rPr lang="pl-PL" sz="2800" dirty="0"/>
              <a:t>W przypadku gdy świnie lub utrzymywane w warunkach fermowych dziki lub </a:t>
            </a:r>
            <a:r>
              <a:rPr lang="pl-PL" sz="2800" dirty="0" err="1"/>
              <a:t>świniodziki</a:t>
            </a:r>
            <a:r>
              <a:rPr lang="pl-PL" sz="2800" dirty="0"/>
              <a:t> są utrzymywane w gospodarstwie w </a:t>
            </a:r>
            <a:r>
              <a:rPr lang="pl-PL" sz="2800" b="1" u="sng" dirty="0">
                <a:solidFill>
                  <a:srgbClr val="FF0000"/>
                </a:solidFill>
              </a:rPr>
              <a:t>systemie otwartym</a:t>
            </a:r>
            <a:r>
              <a:rPr lang="pl-PL" sz="2800" dirty="0"/>
              <a:t>: </a:t>
            </a:r>
          </a:p>
          <a:p>
            <a:pPr>
              <a:spcBef>
                <a:spcPct val="20000"/>
              </a:spcBef>
              <a:defRPr/>
            </a:pPr>
            <a:r>
              <a:rPr lang="pl-PL" sz="2800" dirty="0"/>
              <a:t>wybieg zabezpiecza się </a:t>
            </a:r>
            <a:r>
              <a:rPr lang="pl-PL" sz="2800" b="1" dirty="0"/>
              <a:t>podwójnym ogrodzeniem o wysokości wynoszącej co najmniej 1,5 m, związanym na stałe z podłożem; </a:t>
            </a:r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każdy wjazd i każde wejście na wybieg oraz wyjazd i wyjście z wybiegu zabezpiecza się matą dezynfekcyjną,</a:t>
            </a:r>
            <a:r>
              <a:rPr lang="pl-PL" sz="2800" dirty="0"/>
              <a:t> stale utrzymywaną w stanie zapewniającym </a:t>
            </a:r>
            <a:r>
              <a:rPr lang="pl-PL" sz="2800" b="1" dirty="0"/>
              <a:t>skuteczność działania środka dezynfekcyjnego</a:t>
            </a:r>
            <a:r>
              <a:rPr lang="pl-PL" sz="2800" dirty="0"/>
              <a:t>, której szerokość nie powinna być mniejsza niż: </a:t>
            </a:r>
          </a:p>
          <a:p>
            <a:pPr lvl="1">
              <a:spcBef>
                <a:spcPct val="20000"/>
              </a:spcBef>
              <a:defRPr/>
            </a:pPr>
            <a:r>
              <a:rPr lang="pl-PL" dirty="0"/>
              <a:t>szerokość danego wejścia i wyjścia, a długość – nie mniejsza niż 1 m oraz </a:t>
            </a:r>
          </a:p>
          <a:p>
            <a:pPr lvl="1">
              <a:spcBef>
                <a:spcPct val="20000"/>
              </a:spcBef>
              <a:defRPr/>
            </a:pPr>
            <a:r>
              <a:rPr lang="pl-PL" dirty="0"/>
              <a:t>szerokość wjazdów i wyjazdów, a długość – nie mniejsza niż obwód największego koła środka transportu wjeżdżającego na ten wybieg lub wyjeżdżającego z tego wybiegu.</a:t>
            </a:r>
          </a:p>
          <a:p>
            <a:pPr algn="just">
              <a:spcBef>
                <a:spcPct val="20000"/>
              </a:spcBef>
              <a:defRPr/>
            </a:pPr>
            <a:endParaRPr lang="pl-PL"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5AB19D6D-6DF9-EC9E-A70B-9F17EE1600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0987" y="3175875"/>
            <a:ext cx="2327988" cy="2327988"/>
          </a:xfrm>
          <a:prstGeom prst="rect">
            <a:avLst/>
          </a:prstGeom>
        </p:spPr>
      </p:pic>
      <p:sp>
        <p:nvSpPr>
          <p:cNvPr id="3" name="Strzałka w górę i w dół 5">
            <a:extLst>
              <a:ext uri="{FF2B5EF4-FFF2-40B4-BE49-F238E27FC236}">
                <a16:creationId xmlns:a16="http://schemas.microsoft.com/office/drawing/2014/main" id="{87B197BA-B55C-8929-17F5-168287CDCC71}"/>
              </a:ext>
            </a:extLst>
          </p:cNvPr>
          <p:cNvSpPr/>
          <p:nvPr/>
        </p:nvSpPr>
        <p:spPr>
          <a:xfrm>
            <a:off x="9136225" y="3529637"/>
            <a:ext cx="90393" cy="1600313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3B0A9DE0-311B-0122-E652-7B003BA59D36}"/>
              </a:ext>
            </a:extLst>
          </p:cNvPr>
          <p:cNvSpPr txBox="1"/>
          <p:nvPr/>
        </p:nvSpPr>
        <p:spPr>
          <a:xfrm rot="16200000">
            <a:off x="7839642" y="4078258"/>
            <a:ext cx="1931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/>
              <a:t>1,5 m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5360F5B3-CF0C-D91C-068B-175F8A8FA51D}"/>
              </a:ext>
            </a:extLst>
          </p:cNvPr>
          <p:cNvSpPr txBox="1"/>
          <p:nvPr/>
        </p:nvSpPr>
        <p:spPr>
          <a:xfrm>
            <a:off x="10452279" y="5305784"/>
            <a:ext cx="9015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x2</a:t>
            </a:r>
          </a:p>
        </p:txBody>
      </p:sp>
      <p:pic>
        <p:nvPicPr>
          <p:cNvPr id="10" name="Obraz 9">
            <a:extLst>
              <a:ext uri="{FF2B5EF4-FFF2-40B4-BE49-F238E27FC236}">
                <a16:creationId xmlns:a16="http://schemas.microsoft.com/office/drawing/2014/main" id="{A94B826C-D244-4840-8FF4-BEA198D4CC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25812" y="430240"/>
            <a:ext cx="2872360" cy="1085077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2" name="Grafika 11" descr="Zamykać">
            <a:extLst>
              <a:ext uri="{FF2B5EF4-FFF2-40B4-BE49-F238E27FC236}">
                <a16:creationId xmlns:a16="http://schemas.microsoft.com/office/drawing/2014/main" id="{8C9A5634-A1A0-BB37-4D08-0361C7A5CC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340987" y="-148227"/>
            <a:ext cx="2242009" cy="2242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070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EA7C9758-BF89-B0B9-CEFB-967471C1E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445"/>
            <a:ext cx="10515600" cy="1325563"/>
          </a:xfrm>
        </p:spPr>
        <p:txBody>
          <a:bodyPr/>
          <a:lstStyle/>
          <a:p>
            <a:r>
              <a:rPr lang="pl-PL" b="1" dirty="0"/>
              <a:t>DODATKOWO w OOO I, II, III:  </a:t>
            </a:r>
          </a:p>
        </p:txBody>
      </p:sp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535" y="1253331"/>
            <a:ext cx="8587128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spcBef>
                <a:spcPct val="20000"/>
              </a:spcBef>
              <a:buNone/>
              <a:defRPr/>
            </a:pPr>
            <a:r>
              <a:rPr lang="pl-PL" sz="2800" b="1" dirty="0">
                <a:solidFill>
                  <a:srgbClr val="00B050"/>
                </a:solidFill>
              </a:rPr>
              <a:t>nakazuje się </a:t>
            </a:r>
            <a:r>
              <a:rPr lang="pl-PL" sz="2800" b="1" dirty="0"/>
              <a:t>wyłożenie mat dezynfekcyjnych </a:t>
            </a:r>
            <a:r>
              <a:rPr lang="pl-PL" sz="2800" dirty="0"/>
              <a:t>odpowiednio </a:t>
            </a:r>
            <a:br>
              <a:rPr lang="pl-PL" sz="2800" dirty="0"/>
            </a:br>
            <a:r>
              <a:rPr lang="pl-PL" sz="2800" b="1" dirty="0"/>
              <a:t>przed</a:t>
            </a:r>
            <a:r>
              <a:rPr lang="pl-PL" sz="2800" dirty="0"/>
              <a:t>:</a:t>
            </a:r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wejściami do gospodarstwa</a:t>
            </a:r>
            <a:r>
              <a:rPr lang="pl-PL" sz="2800" dirty="0"/>
              <a:t>, w którym są utrzymywane świnie i </a:t>
            </a:r>
            <a:r>
              <a:rPr lang="pl-PL" sz="2800" b="1" dirty="0"/>
              <a:t>wyjściami z tego gospodarstwa, </a:t>
            </a:r>
          </a:p>
          <a:p>
            <a:pPr>
              <a:spcBef>
                <a:spcPct val="20000"/>
              </a:spcBef>
              <a:defRPr/>
            </a:pPr>
            <a:endParaRPr lang="pl-PL" sz="2800" b="1" dirty="0"/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wjazdami do gospodarstwa</a:t>
            </a:r>
            <a:r>
              <a:rPr lang="pl-PL" sz="2800" dirty="0"/>
              <a:t>, w którym są utrzymywane świnie, </a:t>
            </a:r>
            <a:r>
              <a:rPr lang="pl-PL" sz="2800" b="1" dirty="0"/>
              <a:t>i wyjazdami z tego gospodarstwa </a:t>
            </a:r>
            <a:r>
              <a:rPr lang="pl-PL" sz="2800" dirty="0"/>
              <a:t>– a także stałe utrzymywanie wyłożonych mat w stanie zapewniającym skuteczność działania środka dezynfekcyjnego/lub</a:t>
            </a:r>
          </a:p>
          <a:p>
            <a:pPr marL="0" indent="0">
              <a:spcBef>
                <a:spcPct val="20000"/>
              </a:spcBef>
              <a:buNone/>
              <a:defRPr/>
            </a:pPr>
            <a:r>
              <a:rPr lang="pl-PL" dirty="0"/>
              <a:t>- </a:t>
            </a:r>
            <a:r>
              <a:rPr lang="pl-PL" sz="2800" dirty="0"/>
              <a:t>zastosowanie niecek dezynfekcyjnych  lub </a:t>
            </a:r>
          </a:p>
          <a:p>
            <a:pPr marL="0" indent="0">
              <a:spcBef>
                <a:spcPct val="20000"/>
              </a:spcBef>
              <a:buNone/>
              <a:defRPr/>
            </a:pPr>
            <a:r>
              <a:rPr lang="pl-PL" sz="2800" dirty="0"/>
              <a:t>- innych urządzeń do dezynfekcji (np. </a:t>
            </a:r>
            <a:r>
              <a:rPr lang="pl-PL" sz="2800" b="1" dirty="0"/>
              <a:t>bramy dezynfekcyjne</a:t>
            </a:r>
            <a:r>
              <a:rPr lang="pl-PL" sz="2800" dirty="0"/>
              <a:t>).  </a:t>
            </a:r>
          </a:p>
          <a:p>
            <a:pPr marL="0" indent="0" algn="just">
              <a:spcBef>
                <a:spcPct val="20000"/>
              </a:spcBef>
              <a:buNone/>
              <a:defRPr/>
            </a:pPr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16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A174F6F9-60ED-E159-D055-6AF1E1D94A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3430" y="3836601"/>
            <a:ext cx="2702311" cy="2702311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E284F250-26E7-609B-8C9A-9CA47A6DC9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3040" y="136525"/>
            <a:ext cx="2898974" cy="2354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0736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17</a:t>
            </a:fld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4145" y="800100"/>
            <a:ext cx="7936030" cy="4351338"/>
          </a:xfrm>
        </p:spPr>
        <p:txBody>
          <a:bodyPr>
            <a:normAutofit/>
          </a:bodyPr>
          <a:lstStyle/>
          <a:p>
            <a:pPr marL="0" indent="0">
              <a:spcBef>
                <a:spcPct val="20000"/>
              </a:spcBef>
              <a:buNone/>
              <a:defRPr/>
            </a:pPr>
            <a:r>
              <a:rPr lang="pl-PL" sz="2800" u="sng" dirty="0"/>
              <a:t>Na obszarach objętych ograniczeniami</a:t>
            </a:r>
            <a:r>
              <a:rPr lang="pl-PL" sz="2800" b="1" u="sng" dirty="0"/>
              <a:t> II </a:t>
            </a:r>
            <a:r>
              <a:rPr lang="pl-PL" sz="2800" u="sng" dirty="0"/>
              <a:t>i </a:t>
            </a:r>
            <a:r>
              <a:rPr lang="pl-PL" sz="2800" b="1" u="sng" dirty="0"/>
              <a:t>III</a:t>
            </a:r>
            <a:r>
              <a:rPr lang="pl-PL" sz="2800" dirty="0"/>
              <a:t> </a:t>
            </a:r>
            <a:r>
              <a:rPr lang="pl-PL" sz="2800" b="1" dirty="0">
                <a:solidFill>
                  <a:srgbClr val="C00000"/>
                </a:solidFill>
              </a:rPr>
              <a:t>zakazane</a:t>
            </a:r>
            <a:r>
              <a:rPr lang="pl-PL" sz="2800" dirty="0"/>
              <a:t> jest:</a:t>
            </a:r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prowadzenie działalności w zakresie organizacji targów, wystaw, pokazów i konkursów dla zwierząt </a:t>
            </a:r>
            <a:br>
              <a:rPr lang="pl-PL" sz="2800" b="1" dirty="0"/>
            </a:br>
            <a:r>
              <a:rPr lang="pl-PL" sz="2800" b="1" dirty="0"/>
              <a:t>z udziałem świń</a:t>
            </a:r>
            <a:r>
              <a:rPr lang="pl-PL" sz="2800" dirty="0"/>
              <a:t>;</a:t>
            </a:r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prowadzenie działalności nadzorowanej w zakresie skupu świń lub pośrednictwa w obrocie świniami </a:t>
            </a:r>
            <a:br>
              <a:rPr lang="pl-PL" sz="2800" b="1" dirty="0"/>
            </a:br>
            <a:r>
              <a:rPr lang="pl-PL" sz="2800" dirty="0"/>
              <a:t>(z wyłączeniem tzw. „pośredników bez obiektu”);</a:t>
            </a:r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dokarmiania dzików</a:t>
            </a:r>
            <a:r>
              <a:rPr lang="pl-PL" sz="2800" dirty="0"/>
              <a:t>.</a:t>
            </a:r>
          </a:p>
          <a:p>
            <a:pPr marL="0" indent="0">
              <a:spcBef>
                <a:spcPct val="20000"/>
              </a:spcBef>
              <a:buNone/>
              <a:defRPr/>
            </a:pPr>
            <a:endParaRPr lang="pl-PL" sz="2800" dirty="0"/>
          </a:p>
          <a:p>
            <a:pPr marL="0" indent="0" algn="just">
              <a:spcBef>
                <a:spcPct val="20000"/>
              </a:spcBef>
              <a:buNone/>
              <a:defRPr/>
            </a:pPr>
            <a:endParaRPr lang="pl-PL" dirty="0"/>
          </a:p>
        </p:txBody>
      </p:sp>
      <p:cxnSp>
        <p:nvCxnSpPr>
          <p:cNvPr id="3" name="Łącznik prosty 2"/>
          <p:cNvCxnSpPr/>
          <p:nvPr/>
        </p:nvCxnSpPr>
        <p:spPr>
          <a:xfrm flipH="1">
            <a:off x="8730762" y="800100"/>
            <a:ext cx="2848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49744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18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8643" y="452846"/>
            <a:ext cx="10515600" cy="4883820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ct val="20000"/>
              </a:spcBef>
              <a:buNone/>
              <a:defRPr/>
            </a:pPr>
            <a:br>
              <a:rPr lang="pl-PL" dirty="0"/>
            </a:br>
            <a:r>
              <a:rPr lang="pl-PL" dirty="0"/>
              <a:t>… na obszarach objętych ograniczeniami </a:t>
            </a:r>
            <a:r>
              <a:rPr lang="pl-PL" b="1" dirty="0"/>
              <a:t>II </a:t>
            </a:r>
            <a:r>
              <a:rPr lang="pl-PL" dirty="0"/>
              <a:t>i </a:t>
            </a:r>
            <a:r>
              <a:rPr lang="pl-PL" b="1" dirty="0"/>
              <a:t>III</a:t>
            </a:r>
            <a:r>
              <a:rPr lang="pl-PL" dirty="0"/>
              <a:t> </a:t>
            </a:r>
            <a:r>
              <a:rPr lang="pl-PL" b="1" dirty="0"/>
              <a:t>dopuszcza się przemieszczanie do rzeźni lub zakładu przetwórczego po uprzednim „zgromadzeniu” świń </a:t>
            </a:r>
            <a:br>
              <a:rPr lang="pl-PL" b="1" dirty="0"/>
            </a:br>
            <a:r>
              <a:rPr lang="pl-PL" b="1" dirty="0"/>
              <a:t>w miejscu przeznaczonym do prowadzenia działalności nadzorowanej </a:t>
            </a:r>
            <a:br>
              <a:rPr lang="pl-PL" b="1" dirty="0"/>
            </a:br>
            <a:r>
              <a:rPr lang="pl-PL" b="1" dirty="0"/>
              <a:t>w zakresie skupu świń lub miejscu przeznaczonym na targ (tzw. „miejsca zbiórki”):</a:t>
            </a:r>
          </a:p>
          <a:p>
            <a:r>
              <a:rPr lang="pl-PL" dirty="0"/>
              <a:t>po </a:t>
            </a:r>
            <a:r>
              <a:rPr lang="pl-PL" b="1" dirty="0"/>
              <a:t>uzyskaniu pozwolenia PLW </a:t>
            </a:r>
            <a:r>
              <a:rPr lang="pl-PL" dirty="0"/>
              <a:t>właściwego dla miejsca pochodzenia świń,</a:t>
            </a:r>
          </a:p>
          <a:p>
            <a:r>
              <a:rPr lang="pl-PL" dirty="0"/>
              <a:t>po </a:t>
            </a:r>
            <a:r>
              <a:rPr lang="pl-PL" b="1" dirty="0"/>
              <a:t>uzyskaniu zgody PLW </a:t>
            </a:r>
            <a:r>
              <a:rPr lang="pl-PL" dirty="0"/>
              <a:t>właściwego dla miejsca przeznaczenia świń,</a:t>
            </a:r>
          </a:p>
          <a:p>
            <a:r>
              <a:rPr lang="pl-PL" dirty="0"/>
              <a:t>jeśli w tych miejscach nie znajdują się zwierzęta inne niż </a:t>
            </a:r>
            <a:r>
              <a:rPr lang="pl-PL" b="1" dirty="0"/>
              <a:t>świnie</a:t>
            </a:r>
            <a:r>
              <a:rPr lang="pl-PL" dirty="0"/>
              <a:t>.</a:t>
            </a:r>
          </a:p>
          <a:p>
            <a:pPr marL="0" indent="0">
              <a:buNone/>
            </a:pPr>
            <a:r>
              <a:rPr lang="pl-PL" dirty="0"/>
              <a:t>								</a:t>
            </a:r>
            <a:r>
              <a:rPr lang="pl-PL" i="1" dirty="0"/>
              <a:t>(analiza ryzyka)</a:t>
            </a:r>
          </a:p>
          <a:p>
            <a:pPr marL="0" indent="0" algn="just">
              <a:spcBef>
                <a:spcPct val="20000"/>
              </a:spcBef>
              <a:buNone/>
              <a:defRPr/>
            </a:pPr>
            <a:endParaRPr lang="pl-PL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1858" y="5087792"/>
            <a:ext cx="2216319" cy="1131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4656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19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052" y="1019870"/>
            <a:ext cx="8717080" cy="4351338"/>
          </a:xfrm>
        </p:spPr>
        <p:txBody>
          <a:bodyPr>
            <a:normAutofit/>
          </a:bodyPr>
          <a:lstStyle/>
          <a:p>
            <a:pPr marL="0" indent="0">
              <a:spcBef>
                <a:spcPct val="20000"/>
              </a:spcBef>
              <a:buNone/>
              <a:defRPr/>
            </a:pPr>
            <a:r>
              <a:rPr lang="pl-PL" sz="2800" u="sng" dirty="0"/>
              <a:t>Na obszarach objętych ograniczeniami </a:t>
            </a:r>
            <a:r>
              <a:rPr lang="pl-PL" sz="2800" b="1" u="sng" dirty="0"/>
              <a:t>II</a:t>
            </a:r>
            <a:r>
              <a:rPr lang="pl-PL" sz="2800" u="sng" dirty="0"/>
              <a:t> i </a:t>
            </a:r>
            <a:r>
              <a:rPr lang="pl-PL" sz="2800" b="1" u="sng" dirty="0"/>
              <a:t>III</a:t>
            </a:r>
            <a:r>
              <a:rPr lang="pl-PL" sz="2800" dirty="0"/>
              <a:t> nakazuje się wyłożenie </a:t>
            </a:r>
            <a:r>
              <a:rPr lang="pl-PL" sz="2800" b="1" dirty="0"/>
              <a:t>mat dezynfekcyjnych</a:t>
            </a:r>
            <a:r>
              <a:rPr lang="pl-PL" sz="2800" dirty="0"/>
              <a:t> przed:</a:t>
            </a:r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wjazdami i wejściami, oraz</a:t>
            </a:r>
          </a:p>
          <a:p>
            <a:pPr>
              <a:spcBef>
                <a:spcPct val="20000"/>
              </a:spcBef>
              <a:defRPr/>
            </a:pPr>
            <a:r>
              <a:rPr lang="pl-PL" sz="2800" b="1" dirty="0"/>
              <a:t>wyjazdami i wyjściami z „miejsc zbiórki” świń</a:t>
            </a:r>
            <a:r>
              <a:rPr lang="pl-PL" sz="2800" dirty="0"/>
              <a:t>, </a:t>
            </a:r>
          </a:p>
          <a:p>
            <a:pPr>
              <a:spcBef>
                <a:spcPct val="20000"/>
              </a:spcBef>
              <a:defRPr/>
            </a:pPr>
            <a:r>
              <a:rPr lang="pl-PL" sz="2800" dirty="0"/>
              <a:t>a także </a:t>
            </a:r>
            <a:r>
              <a:rPr lang="pl-PL" sz="2800" b="1" dirty="0">
                <a:solidFill>
                  <a:srgbClr val="FF0000"/>
                </a:solidFill>
              </a:rPr>
              <a:t>stałe utrzymywanie </a:t>
            </a:r>
            <a:r>
              <a:rPr lang="pl-PL" sz="2800" dirty="0"/>
              <a:t>wyłożonych mat w stanie </a:t>
            </a:r>
            <a:r>
              <a:rPr lang="pl-PL" sz="2800" b="1" dirty="0"/>
              <a:t>zapewniającym skuteczność działania środka dezynfekcyjnego lub zastosowanie niecek dezynfekcyjnych, lub innych urządzeń do dezynfekcji.</a:t>
            </a:r>
          </a:p>
          <a:p>
            <a:pPr marL="0" indent="0" algn="just">
              <a:spcBef>
                <a:spcPct val="20000"/>
              </a:spcBef>
              <a:buNone/>
              <a:defRPr/>
            </a:pPr>
            <a:endParaRPr lang="pl-PL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8584" y="812051"/>
            <a:ext cx="2208382" cy="1654234"/>
          </a:xfrm>
          <a:prstGeom prst="rect">
            <a:avLst/>
          </a:prstGeom>
        </p:spPr>
      </p:pic>
      <p:pic>
        <p:nvPicPr>
          <p:cNvPr id="3074" name="Picture 2" descr="Bioasekuracja gospodarstw: Kiedy dezynfekcja jest skuteczna?">
            <a:extLst>
              <a:ext uri="{FF2B5EF4-FFF2-40B4-BE49-F238E27FC236}">
                <a16:creationId xmlns:a16="http://schemas.microsoft.com/office/drawing/2014/main" id="{2791C1E3-EFA5-C0F2-1F33-E209B87F20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618584" y="3992083"/>
            <a:ext cx="2348174" cy="154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39994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20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939151D3-FC2C-BFED-2E9D-96BF815136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78128"/>
            <a:ext cx="10515600" cy="3135706"/>
          </a:xfrm>
        </p:spPr>
        <p:txBody>
          <a:bodyPr>
            <a:normAutofit/>
          </a:bodyPr>
          <a:lstStyle/>
          <a:p>
            <a:pPr marL="0" indent="0" algn="just">
              <a:spcBef>
                <a:spcPct val="20000"/>
              </a:spcBef>
              <a:buNone/>
              <a:defRPr/>
            </a:pPr>
            <a:r>
              <a:rPr lang="pl-PL" sz="2800" u="sng" dirty="0"/>
              <a:t>Na obszarach objętych ograniczeniami </a:t>
            </a:r>
            <a:r>
              <a:rPr lang="pl-PL" sz="2800" b="1" u="sng" dirty="0">
                <a:solidFill>
                  <a:srgbClr val="FF9999"/>
                </a:solidFill>
              </a:rPr>
              <a:t>II</a:t>
            </a:r>
            <a:r>
              <a:rPr lang="pl-PL" sz="2800" u="sng" dirty="0"/>
              <a:t> i </a:t>
            </a:r>
            <a:r>
              <a:rPr lang="pl-PL" sz="2800" b="1" u="sng" dirty="0">
                <a:solidFill>
                  <a:srgbClr val="FF0000"/>
                </a:solidFill>
              </a:rPr>
              <a:t>III</a:t>
            </a:r>
            <a:r>
              <a:rPr lang="pl-PL" sz="2800" dirty="0"/>
              <a:t> nakazuje się ponadto </a:t>
            </a:r>
            <a:br>
              <a:rPr lang="pl-PL" sz="2800" dirty="0"/>
            </a:br>
            <a:r>
              <a:rPr lang="pl-PL" sz="2800" b="1" dirty="0"/>
              <a:t>w „miejscach zbiórki zwierząt” przed wysyłką do rzeźni lub do zakładu przetwórczego stosowanie przez osoby mające kontakt ze świniami środków higieny </a:t>
            </a:r>
            <a:r>
              <a:rPr lang="pl-PL" sz="2800" dirty="0"/>
              <a:t>niezbędnych do ograniczenia ryzyka szerzenia się ASF, w tym odkażanie rąk i obuwia.</a:t>
            </a:r>
          </a:p>
          <a:p>
            <a:pPr marL="0" indent="0" algn="just">
              <a:spcBef>
                <a:spcPct val="20000"/>
              </a:spcBef>
              <a:buNone/>
              <a:defRPr/>
            </a:pPr>
            <a:endParaRPr lang="pl-PL"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8A54B80A-5C6A-4FFD-ACD0-3A9501034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541" y="3429000"/>
            <a:ext cx="4116299" cy="2745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42564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379369" y="301904"/>
            <a:ext cx="10825548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20000"/>
              </a:spcBef>
              <a:defRPr/>
            </a:pPr>
            <a:r>
              <a:rPr lang="pl-PL" sz="2400" u="sng" dirty="0"/>
              <a:t>Na obszarach objętych ograniczeniami </a:t>
            </a:r>
            <a:r>
              <a:rPr lang="pl-PL" sz="2400" b="1" u="sng" dirty="0">
                <a:solidFill>
                  <a:srgbClr val="FF9999"/>
                </a:solidFill>
              </a:rPr>
              <a:t>II</a:t>
            </a:r>
            <a:r>
              <a:rPr lang="pl-PL" sz="2400" u="sng" dirty="0"/>
              <a:t> i </a:t>
            </a:r>
            <a:r>
              <a:rPr lang="pl-PL" sz="2400" b="1" u="sng" dirty="0">
                <a:solidFill>
                  <a:srgbClr val="FF0000"/>
                </a:solidFill>
              </a:rPr>
              <a:t>III</a:t>
            </a:r>
            <a:r>
              <a:rPr lang="pl-PL" sz="2400" dirty="0"/>
              <a:t> PLW może </a:t>
            </a:r>
            <a:r>
              <a:rPr lang="pl-PL" sz="2400" b="1" dirty="0">
                <a:solidFill>
                  <a:srgbClr val="FF0000"/>
                </a:solidFill>
              </a:rPr>
              <a:t>zakazać</a:t>
            </a:r>
            <a:r>
              <a:rPr lang="pl-PL" sz="2400" dirty="0"/>
              <a:t>:</a:t>
            </a:r>
          </a:p>
          <a:p>
            <a:pPr marL="342900" indent="-342900" algn="just">
              <a:spcBef>
                <a:spcPct val="20000"/>
              </a:spcBef>
              <a:buFontTx/>
              <a:buChar char="-"/>
              <a:defRPr/>
            </a:pPr>
            <a:r>
              <a:rPr lang="pl-PL" sz="2400" b="1" dirty="0"/>
              <a:t>odłowów zwierząt łownych</a:t>
            </a:r>
            <a:r>
              <a:rPr lang="pl-PL" sz="2400" dirty="0"/>
              <a:t>,</a:t>
            </a:r>
          </a:p>
          <a:p>
            <a:pPr marL="342900" indent="-342900" algn="just">
              <a:spcBef>
                <a:spcPct val="20000"/>
              </a:spcBef>
              <a:buFontTx/>
              <a:buChar char="-"/>
              <a:defRPr/>
            </a:pPr>
            <a:r>
              <a:rPr lang="pl-PL" sz="2400" b="1" dirty="0"/>
              <a:t>polowań na zwierzęta łowne</a:t>
            </a:r>
            <a:r>
              <a:rPr lang="pl-PL" sz="2400" dirty="0"/>
              <a:t>,</a:t>
            </a:r>
          </a:p>
          <a:p>
            <a:pPr marL="342900" indent="-342900" algn="just">
              <a:spcBef>
                <a:spcPct val="20000"/>
              </a:spcBef>
              <a:buFontTx/>
              <a:buChar char="-"/>
              <a:defRPr/>
            </a:pPr>
            <a:r>
              <a:rPr lang="pl-PL" sz="2400" b="1" dirty="0"/>
              <a:t>polowań indywidualnych na zwierzęta łowne</a:t>
            </a:r>
            <a:r>
              <a:rPr lang="pl-PL" sz="2400" dirty="0"/>
              <a:t>,</a:t>
            </a:r>
          </a:p>
          <a:p>
            <a:pPr marL="342900" indent="-342900" algn="just">
              <a:spcBef>
                <a:spcPct val="20000"/>
              </a:spcBef>
              <a:buFontTx/>
              <a:buChar char="-"/>
              <a:defRPr/>
            </a:pPr>
            <a:r>
              <a:rPr lang="pl-PL" sz="2400" b="1" dirty="0"/>
              <a:t>polowań zbiorowych na zwierzęta łowne (z psami lub bez psów, z naganką lub bez naganki)</a:t>
            </a:r>
            <a:r>
              <a:rPr lang="pl-PL" sz="2400" dirty="0"/>
              <a:t>.</a:t>
            </a:r>
          </a:p>
          <a:p>
            <a:pPr marL="342900" indent="-342900" algn="just">
              <a:spcBef>
                <a:spcPct val="20000"/>
              </a:spcBef>
              <a:buFontTx/>
              <a:buChar char="-"/>
              <a:defRPr/>
            </a:pPr>
            <a:endParaRPr lang="pl-PL" sz="2400" dirty="0"/>
          </a:p>
          <a:p>
            <a:pPr marL="342900" indent="-342900" algn="just">
              <a:spcBef>
                <a:spcPct val="20000"/>
              </a:spcBef>
              <a:buFontTx/>
              <a:buChar char="-"/>
              <a:defRPr/>
            </a:pPr>
            <a:endParaRPr lang="pl-PL" sz="2400" dirty="0"/>
          </a:p>
          <a:p>
            <a:pPr algn="just">
              <a:spcBef>
                <a:spcPct val="20000"/>
              </a:spcBef>
              <a:defRPr/>
            </a:pPr>
            <a:endParaRPr lang="pl-PL" sz="2400" dirty="0"/>
          </a:p>
          <a:p>
            <a:pPr algn="just">
              <a:spcBef>
                <a:spcPct val="20000"/>
              </a:spcBef>
              <a:defRPr/>
            </a:pPr>
            <a:endParaRPr lang="pl-PL" sz="2400" b="1" dirty="0">
              <a:solidFill>
                <a:srgbClr val="D1C1B3"/>
              </a:solidFill>
            </a:endParaRPr>
          </a:p>
          <a:p>
            <a:pPr algn="just">
              <a:spcBef>
                <a:spcPct val="20000"/>
              </a:spcBef>
              <a:defRPr/>
            </a:pPr>
            <a:endParaRPr lang="pl-PL" sz="2400" b="1" dirty="0">
              <a:solidFill>
                <a:srgbClr val="D1C1B3"/>
              </a:solidFill>
            </a:endParaRP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72F4A232-1BC0-F350-B914-0071643C9C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2E891A82-8785-E7CA-0278-A9882F7C50C9}"/>
              </a:ext>
            </a:extLst>
          </p:cNvPr>
          <p:cNvSpPr txBox="1"/>
          <p:nvPr/>
        </p:nvSpPr>
        <p:spPr>
          <a:xfrm>
            <a:off x="1258412" y="4233913"/>
            <a:ext cx="98702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>
                <a:solidFill>
                  <a:srgbClr val="FF0000"/>
                </a:solidFill>
              </a:rPr>
              <a:t>Gdy analiza ryzyka wykaże, że ww. czynności mogą spowodować zagrożenie rozprzestrzeniania się wirusa ASF!</a:t>
            </a:r>
          </a:p>
          <a:p>
            <a:endParaRPr lang="pl-PL" sz="2800" b="1" dirty="0">
              <a:solidFill>
                <a:srgbClr val="A21E1E"/>
              </a:solidFill>
            </a:endParaRPr>
          </a:p>
        </p:txBody>
      </p:sp>
      <p:cxnSp>
        <p:nvCxnSpPr>
          <p:cNvPr id="5" name="Łącznik: łamany 4">
            <a:extLst>
              <a:ext uri="{FF2B5EF4-FFF2-40B4-BE49-F238E27FC236}">
                <a16:creationId xmlns:a16="http://schemas.microsoft.com/office/drawing/2014/main" id="{0F81120C-BCE1-326E-20E0-ACA19D2B62E7}"/>
              </a:ext>
            </a:extLst>
          </p:cNvPr>
          <p:cNvCxnSpPr/>
          <p:nvPr/>
        </p:nvCxnSpPr>
        <p:spPr>
          <a:xfrm rot="16200000" flipH="1">
            <a:off x="2017552" y="3228552"/>
            <a:ext cx="989815" cy="669303"/>
          </a:xfrm>
          <a:prstGeom prst="bentConnector3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14363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482" y="1638046"/>
            <a:ext cx="5845333" cy="349130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pl-PL" sz="1700" dirty="0">
                <a:ea typeface="Calibri" panose="020F0502020204030204" pitchFamily="34" charset="0"/>
                <a:cs typeface="Times New Roman" panose="02020603050405020304" pitchFamily="18" charset="0"/>
              </a:rPr>
              <a:t>ustanawia środki szczególne w zakresie zwalczania ASF</a:t>
            </a:r>
          </a:p>
          <a:p>
            <a:pPr>
              <a:lnSpc>
                <a:spcPct val="120000"/>
              </a:lnSpc>
            </a:pPr>
            <a:r>
              <a:rPr lang="pl-PL" sz="1700" dirty="0">
                <a:ea typeface="Calibri" panose="020F0502020204030204" pitchFamily="34" charset="0"/>
                <a:cs typeface="Times New Roman" panose="02020603050405020304" pitchFamily="18" charset="0"/>
              </a:rPr>
              <a:t>ma zastosowanie do przemieszczania przesyłek:</a:t>
            </a:r>
          </a:p>
          <a:p>
            <a:pPr lvl="1">
              <a:lnSpc>
                <a:spcPct val="120000"/>
              </a:lnSpc>
            </a:pPr>
            <a:r>
              <a:rPr lang="pl-PL" sz="1700" dirty="0">
                <a:ea typeface="Calibri" panose="020F0502020204030204" pitchFamily="34" charset="0"/>
                <a:cs typeface="Times New Roman" panose="02020603050405020304" pitchFamily="18" charset="0"/>
              </a:rPr>
              <a:t>świń,</a:t>
            </a:r>
          </a:p>
          <a:p>
            <a:pPr lvl="1">
              <a:lnSpc>
                <a:spcPct val="120000"/>
              </a:lnSpc>
            </a:pPr>
            <a:r>
              <a:rPr lang="pl-PL" sz="1700" dirty="0">
                <a:ea typeface="Calibri" panose="020F0502020204030204" pitchFamily="34" charset="0"/>
                <a:cs typeface="Times New Roman" panose="02020603050405020304" pitchFamily="18" charset="0"/>
              </a:rPr>
              <a:t>materiału biologicznego,</a:t>
            </a:r>
          </a:p>
          <a:p>
            <a:pPr lvl="1">
              <a:lnSpc>
                <a:spcPct val="120000"/>
              </a:lnSpc>
            </a:pPr>
            <a:r>
              <a:rPr lang="pl-PL" sz="1700" dirty="0">
                <a:ea typeface="Calibri" panose="020F0502020204030204" pitchFamily="34" charset="0"/>
                <a:cs typeface="Times New Roman" panose="02020603050405020304" pitchFamily="18" charset="0"/>
              </a:rPr>
              <a:t>świeżego mięsa i produktów mięsnych, w tym osłonek,</a:t>
            </a:r>
          </a:p>
          <a:p>
            <a:pPr lvl="1">
              <a:lnSpc>
                <a:spcPct val="120000"/>
              </a:lnSpc>
            </a:pPr>
            <a:r>
              <a:rPr lang="pl-PL" sz="1700" dirty="0">
                <a:ea typeface="Calibri" panose="020F0502020204030204" pitchFamily="34" charset="0"/>
                <a:cs typeface="Times New Roman" panose="02020603050405020304" pitchFamily="18" charset="0"/>
              </a:rPr>
              <a:t>UPPZ.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Strzałka: pięciokąt 1">
            <a:extLst>
              <a:ext uri="{FF2B5EF4-FFF2-40B4-BE49-F238E27FC236}">
                <a16:creationId xmlns:a16="http://schemas.microsoft.com/office/drawing/2014/main" id="{45251C66-7967-B745-6A91-B8CBB736ACB9}"/>
              </a:ext>
            </a:extLst>
          </p:cNvPr>
          <p:cNvSpPr/>
          <p:nvPr/>
        </p:nvSpPr>
        <p:spPr>
          <a:xfrm>
            <a:off x="0" y="0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4400" b="1" dirty="0">
                <a:solidFill>
                  <a:schemeClr val="tx1"/>
                </a:solidFill>
                <a:latin typeface="+mj-lt"/>
                <a:ea typeface="Calibri Light" panose="020F0302020204030204" pitchFamily="34" charset="0"/>
                <a:cs typeface="Calibri Light" panose="020F0302020204030204" pitchFamily="34" charset="0"/>
              </a:rPr>
              <a:t>Nowe rozporządzenie 2023/594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7" name="Model 3D 6" descr="Pig">
                <a:extLst>
                  <a:ext uri="{FF2B5EF4-FFF2-40B4-BE49-F238E27FC236}">
                    <a16:creationId xmlns:a16="http://schemas.microsoft.com/office/drawing/2014/main" id="{B0F2A963-B995-0E7A-1B63-F52A6B55D40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316099960"/>
                  </p:ext>
                </p:extLst>
              </p:nvPr>
            </p:nvGraphicFramePr>
            <p:xfrm>
              <a:off x="8824855" y="4976725"/>
              <a:ext cx="1798130" cy="1380383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1798130" cy="1380383"/>
                    </a:xfrm>
                    <a:prstGeom prst="rect">
                      <a:avLst/>
                    </a:prstGeom>
                  </am3d:spPr>
                  <am3d:camera>
                    <am3d:pos x="0" y="0" z="54622718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0312932" d="1000000"/>
                    <am3d:preTrans dx="0" dy="-8959820" dz="-2169600"/>
                    <am3d:scale>
                      <am3d:sx n="1000000" d="1000000"/>
                      <am3d:sy n="1000000" d="1000000"/>
                      <am3d:sz n="1000000" d="1000000"/>
                    </am3d:scale>
                    <am3d:rot ax="452414" ay="-2026095" az="-252474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265851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7" name="Model 3D 6" descr="Pig">
                <a:extLst>
                  <a:ext uri="{FF2B5EF4-FFF2-40B4-BE49-F238E27FC236}">
                    <a16:creationId xmlns:a16="http://schemas.microsoft.com/office/drawing/2014/main" id="{B0F2A963-B995-0E7A-1B63-F52A6B55D40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824855" y="4976725"/>
                <a:ext cx="1798130" cy="1380383"/>
              </a:xfrm>
              <a:prstGeom prst="rect">
                <a:avLst/>
              </a:prstGeom>
            </p:spPr>
          </p:pic>
        </mc:Fallback>
      </mc:AlternateContent>
      <p:sp>
        <p:nvSpPr>
          <p:cNvPr id="5" name="pole tekstowe 4">
            <a:extLst>
              <a:ext uri="{FF2B5EF4-FFF2-40B4-BE49-F238E27FC236}">
                <a16:creationId xmlns:a16="http://schemas.microsoft.com/office/drawing/2014/main" id="{7EB535DA-A593-8546-7E5D-E9EE340DC1CB}"/>
              </a:ext>
            </a:extLst>
          </p:cNvPr>
          <p:cNvSpPr txBox="1"/>
          <p:nvPr/>
        </p:nvSpPr>
        <p:spPr>
          <a:xfrm>
            <a:off x="7383045" y="1772960"/>
            <a:ext cx="416934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800" dirty="0">
                <a:ea typeface="Calibri" panose="020F0502020204030204" pitchFamily="34" charset="0"/>
                <a:cs typeface="Times New Roman" panose="02020603050405020304" pitchFamily="18" charset="0"/>
              </a:rPr>
              <a:t>w obszarze objętym </a:t>
            </a:r>
            <a:r>
              <a:rPr lang="pl-PL" sz="1800" b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ograniczeniami  I</a:t>
            </a:r>
            <a:r>
              <a:rPr lang="pl-PL" sz="1800" dirty="0"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800" dirty="0">
                <a:ea typeface="Calibri" panose="020F0502020204030204" pitchFamily="34" charset="0"/>
                <a:cs typeface="Times New Roman" panose="02020603050405020304" pitchFamily="18" charset="0"/>
              </a:rPr>
              <a:t>w obszarze objętym </a:t>
            </a:r>
            <a:r>
              <a:rPr lang="pl-PL" sz="1800" b="1" dirty="0">
                <a:solidFill>
                  <a:srgbClr val="FF9999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ograniczeniami II</a:t>
            </a:r>
            <a:r>
              <a:rPr lang="pl-PL" sz="1800" dirty="0"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800" dirty="0">
                <a:ea typeface="Calibri" panose="020F0502020204030204" pitchFamily="34" charset="0"/>
                <a:cs typeface="Times New Roman" panose="02020603050405020304" pitchFamily="18" charset="0"/>
              </a:rPr>
              <a:t>w obszarze objętym </a:t>
            </a:r>
            <a:r>
              <a:rPr lang="pl-PL" sz="1800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ograniczeniami III</a:t>
            </a:r>
            <a:r>
              <a:rPr lang="pl-PL" sz="1800" dirty="0"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dirty="0">
                <a:ea typeface="Calibri" panose="020F0502020204030204" pitchFamily="34" charset="0"/>
                <a:cs typeface="Times New Roman" panose="02020603050405020304" pitchFamily="18" charset="0"/>
              </a:rPr>
              <a:t>w </a:t>
            </a:r>
            <a:r>
              <a:rPr lang="pl-PL" sz="1800" dirty="0">
                <a:ea typeface="Calibri" panose="020F0502020204030204" pitchFamily="34" charset="0"/>
                <a:cs typeface="Times New Roman" panose="02020603050405020304" pitchFamily="18" charset="0"/>
              </a:rPr>
              <a:t>strefach objętych zakażeniem,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dirty="0">
                <a:ea typeface="Calibri" panose="020F0502020204030204" pitchFamily="34" charset="0"/>
                <a:cs typeface="Times New Roman" panose="02020603050405020304" pitchFamily="18" charset="0"/>
              </a:rPr>
              <a:t>i poza ww. obszarami</a:t>
            </a:r>
            <a:endParaRPr lang="pl-PL" dirty="0"/>
          </a:p>
        </p:txBody>
      </p:sp>
      <p:sp>
        <p:nvSpPr>
          <p:cNvPr id="8" name="Nawias klamrowy zamykający 7">
            <a:extLst>
              <a:ext uri="{FF2B5EF4-FFF2-40B4-BE49-F238E27FC236}">
                <a16:creationId xmlns:a16="http://schemas.microsoft.com/office/drawing/2014/main" id="{2A43779B-FBEE-CC01-C307-B86E3CA76DDD}"/>
              </a:ext>
            </a:extLst>
          </p:cNvPr>
          <p:cNvSpPr/>
          <p:nvPr/>
        </p:nvSpPr>
        <p:spPr>
          <a:xfrm>
            <a:off x="6805933" y="1638046"/>
            <a:ext cx="334108" cy="2268416"/>
          </a:xfrm>
          <a:prstGeom prst="rightBrace">
            <a:avLst>
              <a:gd name="adj1" fmla="val 147806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9" name="Model 3D 8" descr="Pig">
                <a:extLst>
                  <a:ext uri="{FF2B5EF4-FFF2-40B4-BE49-F238E27FC236}">
                    <a16:creationId xmlns:a16="http://schemas.microsoft.com/office/drawing/2014/main" id="{39DF008B-099B-0B60-ED97-FFEAFDC35C0E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691878605"/>
                  </p:ext>
                </p:extLst>
              </p:nvPr>
            </p:nvGraphicFramePr>
            <p:xfrm>
              <a:off x="10622985" y="330871"/>
              <a:ext cx="929407" cy="758700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929407" cy="758700"/>
                    </a:xfrm>
                    <a:prstGeom prst="rect">
                      <a:avLst/>
                    </a:prstGeom>
                  </am3d:spPr>
                  <am3d:camera>
                    <am3d:pos x="0" y="0" z="54622718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0312932" d="1000000"/>
                    <am3d:preTrans dx="0" dy="-8959820" dz="-2169600"/>
                    <am3d:scale>
                      <am3d:sx n="1000000" d="1000000"/>
                      <am3d:sy n="1000000" d="1000000"/>
                      <am3d:sz n="1000000" d="1000000"/>
                    </am3d:scale>
                    <am3d:rot ax="570439" ay="-1910328" az="-302929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140359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9" name="Model 3D 8" descr="Pig">
                <a:extLst>
                  <a:ext uri="{FF2B5EF4-FFF2-40B4-BE49-F238E27FC236}">
                    <a16:creationId xmlns:a16="http://schemas.microsoft.com/office/drawing/2014/main" id="{39DF008B-099B-0B60-ED97-FFEAFDC35C0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622985" y="330871"/>
                <a:ext cx="929407" cy="75870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Grafika 9" descr="Wykrzyknik">
            <a:extLst>
              <a:ext uri="{FF2B5EF4-FFF2-40B4-BE49-F238E27FC236}">
                <a16:creationId xmlns:a16="http://schemas.microsoft.com/office/drawing/2014/main" id="{EAF7534F-E5A7-59B3-B4CF-116328376BA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09282" y="4305554"/>
            <a:ext cx="914400" cy="914400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237DD9E0-4188-1EA6-0264-EFADEEFD63CC}"/>
              </a:ext>
            </a:extLst>
          </p:cNvPr>
          <p:cNvSpPr txBox="1"/>
          <p:nvPr/>
        </p:nvSpPr>
        <p:spPr>
          <a:xfrm>
            <a:off x="1193074" y="4519525"/>
            <a:ext cx="72790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>
                <a:solidFill>
                  <a:srgbClr val="FF0000"/>
                </a:solidFill>
              </a:rPr>
              <a:t>Od 21 kwietnia 2023 r. zastępuje  RWK 2021/605</a:t>
            </a:r>
          </a:p>
        </p:txBody>
      </p:sp>
    </p:spTree>
    <p:extLst>
      <p:ext uri="{BB962C8B-B14F-4D97-AF65-F5344CB8AC3E}">
        <p14:creationId xmlns:p14="http://schemas.microsoft.com/office/powerpoint/2010/main" val="23110868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Strzałka: pięciokąt 1">
            <a:extLst>
              <a:ext uri="{FF2B5EF4-FFF2-40B4-BE49-F238E27FC236}">
                <a16:creationId xmlns:a16="http://schemas.microsoft.com/office/drawing/2014/main" id="{45251C66-7967-B745-6A91-B8CBB736ACB9}"/>
              </a:ext>
            </a:extLst>
          </p:cNvPr>
          <p:cNvSpPr/>
          <p:nvPr/>
        </p:nvSpPr>
        <p:spPr>
          <a:xfrm>
            <a:off x="0" y="0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4400" b="1" dirty="0">
                <a:solidFill>
                  <a:schemeClr val="tx1"/>
                </a:solidFill>
                <a:latin typeface="+mj-lt"/>
                <a:ea typeface="Calibri Light" panose="020F0302020204030204" pitchFamily="34" charset="0"/>
                <a:cs typeface="Calibri Light" panose="020F0302020204030204" pitchFamily="34" charset="0"/>
              </a:rPr>
              <a:t>Nowe rozporządzenie 2023/594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7" name="Model 3D 6" descr="Pig">
                <a:extLst>
                  <a:ext uri="{FF2B5EF4-FFF2-40B4-BE49-F238E27FC236}">
                    <a16:creationId xmlns:a16="http://schemas.microsoft.com/office/drawing/2014/main" id="{B0F2A963-B995-0E7A-1B63-F52A6B55D404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8824855" y="4976725"/>
              <a:ext cx="1798130" cy="1380383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1798130" cy="1380383"/>
                    </a:xfrm>
                    <a:prstGeom prst="rect">
                      <a:avLst/>
                    </a:prstGeom>
                  </am3d:spPr>
                  <am3d:camera>
                    <am3d:pos x="0" y="0" z="54622718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0312932" d="1000000"/>
                    <am3d:preTrans dx="0" dy="-8959820" dz="-2169600"/>
                    <am3d:scale>
                      <am3d:sx n="1000000" d="1000000"/>
                      <am3d:sy n="1000000" d="1000000"/>
                      <am3d:sz n="1000000" d="1000000"/>
                    </am3d:scale>
                    <am3d:rot ax="452414" ay="-2026095" az="-252474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265851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7" name="Model 3D 6" descr="Pig">
                <a:extLst>
                  <a:ext uri="{FF2B5EF4-FFF2-40B4-BE49-F238E27FC236}">
                    <a16:creationId xmlns:a16="http://schemas.microsoft.com/office/drawing/2014/main" id="{B0F2A963-B995-0E7A-1B63-F52A6B55D40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824855" y="4976725"/>
                <a:ext cx="1798130" cy="138038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9" name="Model 3D 8" descr="Pig">
                <a:extLst>
                  <a:ext uri="{FF2B5EF4-FFF2-40B4-BE49-F238E27FC236}">
                    <a16:creationId xmlns:a16="http://schemas.microsoft.com/office/drawing/2014/main" id="{39DF008B-099B-0B60-ED97-FFEAFDC35C0E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0622985" y="330871"/>
              <a:ext cx="929407" cy="758700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929407" cy="758700"/>
                    </a:xfrm>
                    <a:prstGeom prst="rect">
                      <a:avLst/>
                    </a:prstGeom>
                  </am3d:spPr>
                  <am3d:camera>
                    <am3d:pos x="0" y="0" z="54622718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0312932" d="1000000"/>
                    <am3d:preTrans dx="0" dy="-8959820" dz="-2169600"/>
                    <am3d:scale>
                      <am3d:sx n="1000000" d="1000000"/>
                      <am3d:sy n="1000000" d="1000000"/>
                      <am3d:sz n="1000000" d="1000000"/>
                    </am3d:scale>
                    <am3d:rot ax="570439" ay="-1910328" az="-302929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140359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9" name="Model 3D 8" descr="Pig">
                <a:extLst>
                  <a:ext uri="{FF2B5EF4-FFF2-40B4-BE49-F238E27FC236}">
                    <a16:creationId xmlns:a16="http://schemas.microsoft.com/office/drawing/2014/main" id="{39DF008B-099B-0B60-ED97-FFEAFDC35C0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622985" y="330871"/>
                <a:ext cx="929407" cy="75870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Grafika 9" descr="Wykrzyknik">
            <a:extLst>
              <a:ext uri="{FF2B5EF4-FFF2-40B4-BE49-F238E27FC236}">
                <a16:creationId xmlns:a16="http://schemas.microsoft.com/office/drawing/2014/main" id="{EAF7534F-E5A7-59B3-B4CF-116328376BA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1470025"/>
            <a:ext cx="1187536" cy="2605586"/>
          </a:xfrm>
          <a:prstGeom prst="rect">
            <a:avLst/>
          </a:prstGeom>
        </p:spPr>
      </p:pic>
      <p:sp>
        <p:nvSpPr>
          <p:cNvPr id="13" name="Symbol zastępczy zawartości 12">
            <a:extLst>
              <a:ext uri="{FF2B5EF4-FFF2-40B4-BE49-F238E27FC236}">
                <a16:creationId xmlns:a16="http://schemas.microsoft.com/office/drawing/2014/main" id="{93759FE4-EF57-AD52-C203-50AC68A43D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0750" y="1470025"/>
            <a:ext cx="10515600" cy="267560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pl-PL" dirty="0">
                <a:solidFill>
                  <a:srgbClr val="0070C0"/>
                </a:solidFill>
              </a:rPr>
              <a:t>Zgodnie z przepisami krajowymi na </a:t>
            </a:r>
            <a:r>
              <a:rPr lang="pl-PL" b="1" dirty="0">
                <a:solidFill>
                  <a:srgbClr val="0070C0"/>
                </a:solidFill>
              </a:rPr>
              <a:t>obszarach objętych ograniczeniami I </a:t>
            </a:r>
            <a:r>
              <a:rPr lang="pl-PL" b="1" u="sng" dirty="0">
                <a:solidFill>
                  <a:srgbClr val="0070C0"/>
                </a:solidFill>
              </a:rPr>
              <a:t>nie stosuje się</a:t>
            </a:r>
            <a:r>
              <a:rPr lang="pl-PL" b="1" dirty="0">
                <a:solidFill>
                  <a:srgbClr val="0070C0"/>
                </a:solidFill>
              </a:rPr>
              <a:t> nakazów wynikających z rozporządzenia unijnego</a:t>
            </a:r>
          </a:p>
          <a:p>
            <a:pPr marL="0" indent="0" algn="ctr">
              <a:buNone/>
            </a:pPr>
            <a:r>
              <a:rPr lang="pl-PL" u="sng" dirty="0">
                <a:solidFill>
                  <a:srgbClr val="FF0000"/>
                </a:solidFill>
              </a:rPr>
              <a:t>chyba że:</a:t>
            </a:r>
          </a:p>
          <a:p>
            <a:pPr algn="just"/>
            <a:r>
              <a:rPr lang="pl-PL" b="1" i="1" dirty="0">
                <a:solidFill>
                  <a:srgbClr val="FF0000"/>
                </a:solidFill>
              </a:rPr>
              <a:t>Świnie lub produkty pozyskane z tych świń będą wysyłane poza terytorium Polski</a:t>
            </a:r>
            <a:endParaRPr lang="pl-PL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7337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56088" y="4044035"/>
            <a:ext cx="6032278" cy="1506535"/>
          </a:xfrm>
          <a:ln>
            <a:solidFill>
              <a:srgbClr val="FF0000"/>
            </a:solidFill>
          </a:ln>
        </p:spPr>
        <p:txBody>
          <a:bodyPr>
            <a:normAutofit fontScale="92500" lnSpcReduction="20000"/>
          </a:bodyPr>
          <a:lstStyle/>
          <a:p>
            <a:pPr marL="0" indent="0" algn="ctr">
              <a:spcBef>
                <a:spcPts val="450"/>
              </a:spcBef>
              <a:buNone/>
            </a:pPr>
            <a:r>
              <a:rPr lang="pl-PL" sz="2000" dirty="0">
                <a:effectLst/>
                <a:ea typeface="Calibri" panose="020F0502020204030204" pitchFamily="34" charset="0"/>
              </a:rPr>
              <a:t>Wymogi dla przemieszczania zwierząt w obszarach objętych ograniczeniami </a:t>
            </a:r>
            <a:r>
              <a:rPr lang="pl-PL" sz="2000" b="1" dirty="0">
                <a:solidFill>
                  <a:schemeClr val="accent1">
                    <a:lumMod val="75000"/>
                  </a:schemeClr>
                </a:solidFill>
                <a:effectLst/>
                <a:ea typeface="Calibri" panose="020F0502020204030204" pitchFamily="34" charset="0"/>
              </a:rPr>
              <a:t>I</a:t>
            </a:r>
            <a:r>
              <a:rPr lang="pl-PL" sz="2000" dirty="0">
                <a:effectLst/>
                <a:ea typeface="Calibri" panose="020F0502020204030204" pitchFamily="34" charset="0"/>
              </a:rPr>
              <a:t>, </a:t>
            </a:r>
            <a:r>
              <a:rPr lang="pl-PL" sz="2000" b="1" dirty="0">
                <a:solidFill>
                  <a:srgbClr val="FF6699"/>
                </a:solidFill>
                <a:effectLst/>
                <a:ea typeface="Calibri" panose="020F0502020204030204" pitchFamily="34" charset="0"/>
              </a:rPr>
              <a:t>II</a:t>
            </a:r>
            <a:r>
              <a:rPr lang="pl-PL" sz="2000" dirty="0">
                <a:solidFill>
                  <a:srgbClr val="FF6699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pl-PL" sz="2000" dirty="0">
                <a:effectLst/>
                <a:ea typeface="Calibri" panose="020F0502020204030204" pitchFamily="34" charset="0"/>
              </a:rPr>
              <a:t> i </a:t>
            </a:r>
            <a:r>
              <a:rPr lang="pl-PL" sz="2000" b="1" dirty="0">
                <a:solidFill>
                  <a:srgbClr val="FF0000"/>
                </a:solidFill>
                <a:effectLst/>
                <a:ea typeface="Calibri" panose="020F0502020204030204" pitchFamily="34" charset="0"/>
              </a:rPr>
              <a:t>III </a:t>
            </a:r>
            <a:r>
              <a:rPr lang="pl-PL" sz="2000" dirty="0">
                <a:effectLst/>
                <a:ea typeface="Calibri" panose="020F0502020204030204" pitchFamily="34" charset="0"/>
              </a:rPr>
              <a:t> będą obowiązywały</a:t>
            </a:r>
          </a:p>
          <a:p>
            <a:pPr marL="0" indent="0" algn="ctr">
              <a:spcBef>
                <a:spcPts val="450"/>
              </a:spcBef>
              <a:buNone/>
            </a:pPr>
            <a:r>
              <a:rPr lang="pl-PL" sz="2000" dirty="0">
                <a:solidFill>
                  <a:srgbClr val="FF000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pl-PL" sz="2000" b="1" u="sng" dirty="0">
                <a:solidFill>
                  <a:srgbClr val="FF0000"/>
                </a:solidFill>
                <a:effectLst/>
                <a:ea typeface="Calibri" panose="020F0502020204030204" pitchFamily="34" charset="0"/>
              </a:rPr>
              <a:t>WSZYSTKIE gospodarstwa, z których będą przemieszczane świnie  </a:t>
            </a:r>
          </a:p>
          <a:p>
            <a:pPr marL="0" indent="0" algn="ctr">
              <a:spcBef>
                <a:spcPts val="450"/>
              </a:spcBef>
              <a:buNone/>
            </a:pPr>
            <a:r>
              <a:rPr lang="pl-PL" sz="2000" dirty="0">
                <a:effectLst/>
                <a:ea typeface="Calibri" panose="020F0502020204030204" pitchFamily="34" charset="0"/>
              </a:rPr>
              <a:t>- niezależnie od tego, czy przemieszczanie odbywać się będzie poza strefy czy w obrębie stref.</a:t>
            </a:r>
            <a:endParaRPr lang="pl-PL" sz="2000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35467" y="191427"/>
            <a:ext cx="10972800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4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alibri Light" panose="020F0302020204030204" pitchFamily="34" charset="0"/>
              </a:rPr>
              <a:t>Bioasekuracja</a:t>
            </a:r>
            <a:r>
              <a:rPr lang="pl-PL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alibri Light" panose="020F0302020204030204" pitchFamily="34" charset="0"/>
              </a:rPr>
              <a:t> wg nowego </a:t>
            </a:r>
            <a:r>
              <a:rPr lang="pl-PL" sz="4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alibri Light" panose="020F0302020204030204" pitchFamily="34" charset="0"/>
              </a:rPr>
              <a:t>rozp</a:t>
            </a:r>
            <a:r>
              <a:rPr lang="pl-PL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Calibri Light" panose="020F0302020204030204" pitchFamily="34" charset="0"/>
              </a:rPr>
              <a:t>. 2023/594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1026" name="Picture 2" descr="Meet the Mangalitsa: the hairy pig that's the Wagyu beef of pork | Leelanau  Enterprise">
            <a:extLst>
              <a:ext uri="{FF2B5EF4-FFF2-40B4-BE49-F238E27FC236}">
                <a16:creationId xmlns:a16="http://schemas.microsoft.com/office/drawing/2014/main" id="{E2E5D52A-050A-A6B6-629A-213F2CCB6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027" y="1470666"/>
            <a:ext cx="3013756" cy="1990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ateusz Morawiecki: Program „Locha plus” będzie kontynuowany">
            <a:extLst>
              <a:ext uri="{FF2B5EF4-FFF2-40B4-BE49-F238E27FC236}">
                <a16:creationId xmlns:a16="http://schemas.microsoft.com/office/drawing/2014/main" id="{3BC26D8C-AC14-C804-D2D1-18C8BC7A7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857" y="3715811"/>
            <a:ext cx="2769552" cy="1834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fika 6" descr="Wykrzyknik">
            <a:extLst>
              <a:ext uri="{FF2B5EF4-FFF2-40B4-BE49-F238E27FC236}">
                <a16:creationId xmlns:a16="http://schemas.microsoft.com/office/drawing/2014/main" id="{F22CE28F-9B97-7490-A5D6-5C07CBA7C4E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11324" y="4340102"/>
            <a:ext cx="914400" cy="91440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82596051-BFA9-7ED7-EDC9-67A497D83C02}"/>
              </a:ext>
            </a:extLst>
          </p:cNvPr>
          <p:cNvSpPr txBox="1"/>
          <p:nvPr/>
        </p:nvSpPr>
        <p:spPr>
          <a:xfrm>
            <a:off x="1186773" y="1841466"/>
            <a:ext cx="5672847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800" b="1" dirty="0">
                <a:solidFill>
                  <a:schemeClr val="tx1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Wzmocnione wymogi bioasekuracji </a:t>
            </a:r>
            <a:r>
              <a:rPr lang="pl-PL" sz="1800" dirty="0">
                <a:solidFill>
                  <a:schemeClr val="tx1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wskazane są </a:t>
            </a:r>
            <a:r>
              <a:rPr lang="pl-PL" sz="1800" b="1" u="sng" dirty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załączniku III</a:t>
            </a:r>
            <a:r>
              <a:rPr lang="pl-PL" sz="1800" dirty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1800" dirty="0">
                <a:solidFill>
                  <a:schemeClr val="tx1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do RWK 2023/594 z dnia 16 marca 2023 r. </a:t>
            </a:r>
            <a:endParaRPr lang="pl-PL" sz="18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7632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7719" y="2060355"/>
            <a:ext cx="8208818" cy="3910157"/>
          </a:xfrm>
        </p:spPr>
        <p:txBody>
          <a:bodyPr>
            <a:normAutofit lnSpcReduction="10000"/>
          </a:bodyPr>
          <a:lstStyle/>
          <a:p>
            <a:pPr>
              <a:buClr>
                <a:schemeClr val="tx1"/>
              </a:buClr>
            </a:pPr>
            <a:r>
              <a:rPr lang="pl-PL" sz="1700" b="1" dirty="0">
                <a:solidFill>
                  <a:srgbClr val="00B050"/>
                </a:solidFill>
              </a:rPr>
              <a:t>brak bezpośredniego i pośredniego kontaktu między utrzymywanymi świniami i:</a:t>
            </a:r>
          </a:p>
          <a:p>
            <a:pPr>
              <a:buClr>
                <a:schemeClr val="tx1"/>
              </a:buClr>
              <a:buFontTx/>
              <a:buChar char="-"/>
            </a:pPr>
            <a:r>
              <a:rPr lang="pl-PL" sz="1700" dirty="0"/>
              <a:t>innymi świniami z innych gospodarstw;</a:t>
            </a:r>
          </a:p>
          <a:p>
            <a:pPr>
              <a:buClr>
                <a:schemeClr val="tx1"/>
              </a:buClr>
              <a:buFontTx/>
              <a:buChar char="-"/>
            </a:pPr>
            <a:r>
              <a:rPr lang="pl-PL" sz="1700" dirty="0"/>
              <a:t>dzikami;</a:t>
            </a:r>
          </a:p>
          <a:p>
            <a:pPr>
              <a:buClr>
                <a:schemeClr val="tx1"/>
              </a:buClr>
            </a:pPr>
            <a:r>
              <a:rPr lang="pl-PL" sz="1700" b="1" dirty="0">
                <a:solidFill>
                  <a:srgbClr val="00B050"/>
                </a:solidFill>
              </a:rPr>
              <a:t>odpowiednie środki higieniczne </a:t>
            </a:r>
            <a:r>
              <a:rPr lang="pl-PL" sz="1700" dirty="0"/>
              <a:t>– zmiana odzieży i obuwia przy wchodzeniu do i opuszczaniu pomieszczeń, w których są świnie;</a:t>
            </a:r>
          </a:p>
          <a:p>
            <a:pPr>
              <a:buClr>
                <a:schemeClr val="tx1"/>
              </a:buClr>
            </a:pPr>
            <a:r>
              <a:rPr lang="pl-PL" sz="1700" dirty="0"/>
              <a:t>umożliwiać </a:t>
            </a:r>
            <a:r>
              <a:rPr lang="pl-PL" sz="1700" b="1" dirty="0">
                <a:solidFill>
                  <a:srgbClr val="00B050"/>
                </a:solidFill>
              </a:rPr>
              <a:t>mycie i odkażanie rąk </a:t>
            </a:r>
            <a:r>
              <a:rPr lang="pl-PL" sz="1700" dirty="0"/>
              <a:t>oraz </a:t>
            </a:r>
            <a:r>
              <a:rPr lang="pl-PL" sz="1700" b="1" dirty="0">
                <a:solidFill>
                  <a:srgbClr val="00B050"/>
                </a:solidFill>
              </a:rPr>
              <a:t>odkażanie obuwia </a:t>
            </a:r>
            <a:r>
              <a:rPr lang="pl-PL" sz="1700" dirty="0"/>
              <a:t>przy wchodzeniu do pomieszczeń, w których są świnie; </a:t>
            </a:r>
          </a:p>
          <a:p>
            <a:pPr>
              <a:buClr>
                <a:schemeClr val="tx1"/>
              </a:buClr>
            </a:pPr>
            <a:r>
              <a:rPr lang="pl-PL" sz="1700" b="1" dirty="0">
                <a:solidFill>
                  <a:srgbClr val="00B050"/>
                </a:solidFill>
              </a:rPr>
              <a:t>48 godzin od zakończenia działalności łowieckiej </a:t>
            </a:r>
            <a:r>
              <a:rPr lang="pl-PL" sz="1700" dirty="0"/>
              <a:t>związanej z dzikami lub jakimkolwiek innym kontakcie z dzikami =&gt; brak kontaktu ze świniami;</a:t>
            </a:r>
            <a:endParaRPr lang="pl-PL" sz="1700" b="1" dirty="0">
              <a:solidFill>
                <a:srgbClr val="00B050"/>
              </a:solidFill>
            </a:endParaRPr>
          </a:p>
          <a:p>
            <a:pPr>
              <a:buClr>
                <a:schemeClr val="tx1"/>
              </a:buClr>
            </a:pPr>
            <a:r>
              <a:rPr lang="pl-PL" sz="1700" b="1" dirty="0">
                <a:solidFill>
                  <a:srgbClr val="00B050"/>
                </a:solidFill>
              </a:rPr>
              <a:t>zakaz wstępu nieupoważnionych osób </a:t>
            </a:r>
            <a:r>
              <a:rPr lang="pl-PL" sz="1700" dirty="0"/>
              <a:t>lub </a:t>
            </a:r>
            <a:r>
              <a:rPr lang="pl-PL" sz="1700" b="1" dirty="0">
                <a:solidFill>
                  <a:srgbClr val="00B050"/>
                </a:solidFill>
              </a:rPr>
              <a:t>środków transportu</a:t>
            </a:r>
            <a:r>
              <a:rPr lang="pl-PL" sz="1700" b="1" dirty="0"/>
              <a:t> </a:t>
            </a:r>
            <a:r>
              <a:rPr lang="pl-PL" sz="1700" dirty="0"/>
              <a:t>do zakładu, w tym do pomieszczeń, w których utrzymywane są świnie;</a:t>
            </a:r>
          </a:p>
          <a:p>
            <a:r>
              <a:rPr lang="pl-PL" sz="1700" b="1" dirty="0">
                <a:solidFill>
                  <a:srgbClr val="00B050"/>
                </a:solidFill>
              </a:rPr>
              <a:t>prowadzenie ewidencji osób </a:t>
            </a:r>
            <a:r>
              <a:rPr lang="pl-PL" sz="1700" dirty="0"/>
              <a:t>i </a:t>
            </a:r>
            <a:r>
              <a:rPr lang="pl-PL" sz="1700" b="1" dirty="0">
                <a:solidFill>
                  <a:srgbClr val="00B050"/>
                </a:solidFill>
              </a:rPr>
              <a:t>środków transportu </a:t>
            </a:r>
            <a:r>
              <a:rPr lang="pl-PL" sz="1700" dirty="0"/>
              <a:t>mających dostęp do zakładu, w którym utrzymywane są świnie; </a:t>
            </a:r>
          </a:p>
          <a:p>
            <a:pPr marL="457200" lvl="1" indent="0">
              <a:buClr>
                <a:schemeClr val="tx1"/>
              </a:buClr>
              <a:buNone/>
            </a:pPr>
            <a:endParaRPr lang="pl-PL" sz="1600" dirty="0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600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Ś</a:t>
            </a:r>
            <a:r>
              <a:rPr lang="pl-PL" sz="36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rodki </a:t>
            </a:r>
            <a:r>
              <a:rPr lang="pl-PL" sz="36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bioasekuracji</a:t>
            </a:r>
            <a:r>
              <a:rPr lang="pl-PL" sz="36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w zakładach przemieszczających świnie </a:t>
            </a:r>
            <a:endParaRPr lang="pl-PL" sz="3600" dirty="0">
              <a:solidFill>
                <a:schemeClr val="tx1"/>
              </a:solidFill>
              <a:latin typeface="+mj-lt"/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3080" name="Picture 8" descr="GC013">
            <a:extLst>
              <a:ext uri="{FF2B5EF4-FFF2-40B4-BE49-F238E27FC236}">
                <a16:creationId xmlns:a16="http://schemas.microsoft.com/office/drawing/2014/main" id="{D4B8FCB2-08AB-1A56-B038-EBD7CF074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6858" y="2021711"/>
            <a:ext cx="1116942" cy="158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rafika 1" descr="Wykrzyknik">
            <a:extLst>
              <a:ext uri="{FF2B5EF4-FFF2-40B4-BE49-F238E27FC236}">
                <a16:creationId xmlns:a16="http://schemas.microsoft.com/office/drawing/2014/main" id="{82BD8898-A936-00BB-3E4C-9B3457F808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258139" y="3908075"/>
            <a:ext cx="864912" cy="864912"/>
          </a:xfrm>
          <a:prstGeom prst="rect">
            <a:avLst/>
          </a:prstGeom>
        </p:spPr>
      </p:pic>
      <p:pic>
        <p:nvPicPr>
          <p:cNvPr id="35" name="Grafika 34" descr="Lista kontrolna">
            <a:extLst>
              <a:ext uri="{FF2B5EF4-FFF2-40B4-BE49-F238E27FC236}">
                <a16:creationId xmlns:a16="http://schemas.microsoft.com/office/drawing/2014/main" id="{FE47C883-A89D-DA81-9A51-7C2EEE01E04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965309" y="1069988"/>
            <a:ext cx="1215735" cy="1215735"/>
          </a:xfrm>
          <a:prstGeom prst="rect">
            <a:avLst/>
          </a:prstGeom>
        </p:spPr>
      </p:pic>
      <p:pic>
        <p:nvPicPr>
          <p:cNvPr id="37" name="Grafika 36" descr="Grupa docelowa">
            <a:extLst>
              <a:ext uri="{FF2B5EF4-FFF2-40B4-BE49-F238E27FC236}">
                <a16:creationId xmlns:a16="http://schemas.microsoft.com/office/drawing/2014/main" id="{5365D983-2CA1-5D7C-D377-A9C2EA47E33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36858" y="316514"/>
            <a:ext cx="1120952" cy="1120952"/>
          </a:xfrm>
          <a:prstGeom prst="rect">
            <a:avLst/>
          </a:prstGeom>
        </p:spPr>
      </p:pic>
      <p:pic>
        <p:nvPicPr>
          <p:cNvPr id="40" name="Picture 2" descr="How to Draw Animals: Domestic Pigs, Wild Boars, and Warthogs">
            <a:extLst>
              <a:ext uri="{FF2B5EF4-FFF2-40B4-BE49-F238E27FC236}">
                <a16:creationId xmlns:a16="http://schemas.microsoft.com/office/drawing/2014/main" id="{48DA592F-EA76-930A-CAFF-A9B4743936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6362" y="4135197"/>
            <a:ext cx="2874780" cy="1581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Znak mnożenia 40">
            <a:extLst>
              <a:ext uri="{FF2B5EF4-FFF2-40B4-BE49-F238E27FC236}">
                <a16:creationId xmlns:a16="http://schemas.microsoft.com/office/drawing/2014/main" id="{A9B7BBE5-6A8B-B483-BBAD-CE9A27CBBC92}"/>
              </a:ext>
            </a:extLst>
          </p:cNvPr>
          <p:cNvSpPr/>
          <p:nvPr/>
        </p:nvSpPr>
        <p:spPr>
          <a:xfrm>
            <a:off x="8965309" y="3685272"/>
            <a:ext cx="3102819" cy="2623539"/>
          </a:xfrm>
          <a:prstGeom prst="mathMultiply">
            <a:avLst>
              <a:gd name="adj1" fmla="val 327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974174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756" y="1413426"/>
            <a:ext cx="6399630" cy="4778368"/>
          </a:xfrm>
        </p:spPr>
        <p:txBody>
          <a:bodyPr>
            <a:normAutofit/>
          </a:bodyPr>
          <a:lstStyle/>
          <a:p>
            <a:pPr>
              <a:buClr>
                <a:schemeClr val="tx1"/>
              </a:buClr>
            </a:pPr>
            <a:r>
              <a:rPr lang="pl-PL" sz="1700" b="1" dirty="0">
                <a:solidFill>
                  <a:srgbClr val="00B050"/>
                </a:solidFill>
              </a:rPr>
              <a:t>Pomieszczenia i budynki zakładu</a:t>
            </a:r>
            <a:r>
              <a:rPr lang="pl-PL" sz="1700" dirty="0"/>
              <a:t>, w którym utrzymywane są świnie, </a:t>
            </a:r>
            <a:r>
              <a:rPr lang="pl-PL" sz="1700" b="1" dirty="0">
                <a:solidFill>
                  <a:srgbClr val="00B050"/>
                </a:solidFill>
              </a:rPr>
              <a:t>muszą</a:t>
            </a:r>
            <a:r>
              <a:rPr lang="pl-PL" sz="1700" dirty="0"/>
              <a:t>:</a:t>
            </a:r>
          </a:p>
          <a:p>
            <a:pPr lvl="1">
              <a:buClr>
                <a:schemeClr val="tx1"/>
              </a:buClr>
            </a:pPr>
            <a:r>
              <a:rPr lang="pl-PL" sz="1700" dirty="0"/>
              <a:t>być zbudowane w taki sposób, </a:t>
            </a:r>
            <a:r>
              <a:rPr lang="pl-PL" sz="1700" b="1" dirty="0">
                <a:solidFill>
                  <a:srgbClr val="00B050"/>
                </a:solidFill>
              </a:rPr>
              <a:t>aby żadne inne zwierzęta nie mogły wejść </a:t>
            </a:r>
            <a:r>
              <a:rPr lang="pl-PL" sz="1700" dirty="0"/>
              <a:t>do pomieszczeń i budynków ani mieć kontaktu z utrzymywanymi świniami, ich paszą i materiałem ściółkowym. </a:t>
            </a:r>
            <a:r>
              <a:rPr lang="pl-PL" sz="1700" b="1" dirty="0"/>
              <a:t>W szczególności struktura i budynki zakładu </a:t>
            </a:r>
            <a:r>
              <a:rPr lang="pl-PL" sz="1700" b="1" u="sng" dirty="0"/>
              <a:t>muszą gwarantować, że świnie nie mają żadnego kontaktu z dzikami</a:t>
            </a:r>
            <a:r>
              <a:rPr lang="pl-PL" sz="1700" dirty="0"/>
              <a:t>;</a:t>
            </a:r>
          </a:p>
          <a:p>
            <a:pPr lvl="1">
              <a:buClr>
                <a:schemeClr val="tx1"/>
              </a:buClr>
            </a:pPr>
            <a:r>
              <a:rPr lang="pl-PL" sz="1700" dirty="0"/>
              <a:t>umożliwiać mycie i odkażanie rąk;</a:t>
            </a:r>
          </a:p>
          <a:p>
            <a:pPr lvl="1">
              <a:buClr>
                <a:schemeClr val="tx1"/>
              </a:buClr>
            </a:pPr>
            <a:r>
              <a:rPr lang="pl-PL" sz="1600" dirty="0"/>
              <a:t>posiadać </a:t>
            </a:r>
            <a:r>
              <a:rPr lang="pl-PL" sz="1600" b="1" dirty="0">
                <a:solidFill>
                  <a:srgbClr val="00B050"/>
                </a:solidFill>
              </a:rPr>
              <a:t>odpowiednie warunki do zmiany obuwia</a:t>
            </a:r>
            <a:r>
              <a:rPr lang="pl-PL" sz="1600" b="1" dirty="0"/>
              <a:t> </a:t>
            </a:r>
            <a:r>
              <a:rPr lang="pl-PL" sz="1600" dirty="0"/>
              <a:t>i </a:t>
            </a:r>
            <a:r>
              <a:rPr lang="pl-PL" sz="1600" b="1" dirty="0">
                <a:solidFill>
                  <a:srgbClr val="00B050"/>
                </a:solidFill>
              </a:rPr>
              <a:t>odzieży</a:t>
            </a:r>
            <a:r>
              <a:rPr lang="pl-PL" sz="1600" dirty="0">
                <a:solidFill>
                  <a:srgbClr val="00B050"/>
                </a:solidFill>
              </a:rPr>
              <a:t> </a:t>
            </a:r>
            <a:r>
              <a:rPr lang="pl-PL" sz="1600" dirty="0"/>
              <a:t>przy wejściu do pomieszczeń, w których utrzymywane są świnie;</a:t>
            </a:r>
          </a:p>
          <a:p>
            <a:pPr lvl="1">
              <a:buClr>
                <a:schemeClr val="tx1"/>
              </a:buClr>
            </a:pPr>
            <a:r>
              <a:rPr lang="pl-PL" sz="1600" dirty="0"/>
              <a:t>w stosownych przypadkach, </a:t>
            </a:r>
            <a:r>
              <a:rPr lang="pl-PL" sz="1600" b="1" dirty="0">
                <a:solidFill>
                  <a:srgbClr val="00B050"/>
                </a:solidFill>
              </a:rPr>
              <a:t>umożliwiać czyszczenie i odkażanie pomieszczeń</a:t>
            </a:r>
            <a:r>
              <a:rPr lang="pl-PL" sz="16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z ewentualnym wyjątkiem terenu w pobliżu budynków zakładu, w którym świnie trzymane są na wolnym wybiegu, gdzie takie czyszczenie i dezynfekcja mogłyby być niewykonalne;</a:t>
            </a:r>
            <a:endParaRPr lang="pl-PL" sz="1600" dirty="0"/>
          </a:p>
          <a:p>
            <a:pPr lvl="1">
              <a:buClr>
                <a:schemeClr val="tx1"/>
              </a:buClr>
            </a:pPr>
            <a:r>
              <a:rPr lang="pl-PL" sz="1600" dirty="0">
                <a:effectLst/>
                <a:ea typeface="Calibri" panose="020F0502020204030204" pitchFamily="34" charset="0"/>
              </a:rPr>
              <a:t>posiadać odpowiednią </a:t>
            </a:r>
            <a:r>
              <a:rPr lang="pl-PL" sz="1600" b="1" u="sng" dirty="0">
                <a:solidFill>
                  <a:srgbClr val="00B050"/>
                </a:solidFill>
                <a:effectLst/>
                <a:ea typeface="Calibri" panose="020F0502020204030204" pitchFamily="34" charset="0"/>
              </a:rPr>
              <a:t>ochronę przed owadami i kleszczami</a:t>
            </a:r>
            <a:r>
              <a:rPr lang="pl-PL" sz="1600" b="1" u="sng" dirty="0">
                <a:solidFill>
                  <a:srgbClr val="00B050"/>
                </a:solidFill>
                <a:ea typeface="Calibri" panose="020F0502020204030204" pitchFamily="34" charset="0"/>
              </a:rPr>
              <a:t> </a:t>
            </a:r>
            <a:r>
              <a:rPr lang="pl-PL" sz="1600" dirty="0">
                <a:ea typeface="Calibri" panose="020F0502020204030204" pitchFamily="34" charset="0"/>
              </a:rPr>
              <a:t>– jeśli wymagane przez właściwy organ</a:t>
            </a:r>
            <a:endParaRPr lang="pl-PL" sz="1600" dirty="0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600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Ś</a:t>
            </a:r>
            <a:r>
              <a:rPr lang="pl-PL" sz="36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rodki </a:t>
            </a:r>
            <a:r>
              <a:rPr lang="pl-PL" sz="36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bioasekuracji</a:t>
            </a:r>
            <a:r>
              <a:rPr lang="pl-PL" sz="36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w zakładach przemieszczających świnie </a:t>
            </a:r>
            <a:endParaRPr lang="pl-PL" sz="3600" dirty="0">
              <a:solidFill>
                <a:schemeClr val="tx1"/>
              </a:solidFill>
              <a:latin typeface="+mj-lt"/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2" name="Grafika 1" descr="Wykrzyknik">
            <a:extLst>
              <a:ext uri="{FF2B5EF4-FFF2-40B4-BE49-F238E27FC236}">
                <a16:creationId xmlns:a16="http://schemas.microsoft.com/office/drawing/2014/main" id="{82BD8898-A936-00BB-3E4C-9B3457F808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335834" y="1757738"/>
            <a:ext cx="823195" cy="823195"/>
          </a:xfrm>
          <a:prstGeom prst="rect">
            <a:avLst/>
          </a:prstGeom>
        </p:spPr>
      </p:pic>
      <p:pic>
        <p:nvPicPr>
          <p:cNvPr id="8" name="Grafika 7" descr="Wykrzyknik">
            <a:extLst>
              <a:ext uri="{FF2B5EF4-FFF2-40B4-BE49-F238E27FC236}">
                <a16:creationId xmlns:a16="http://schemas.microsoft.com/office/drawing/2014/main" id="{AE0A9B2F-17AB-1FC5-3BD2-0C15149C63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47969" y="3263392"/>
            <a:ext cx="960045" cy="960045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BD7E3FE9-8684-5F60-DC3E-C77DCE0E91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7876" y="2028277"/>
            <a:ext cx="4935571" cy="3295306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A3C2868D-1208-CE81-6524-6971069EBA05}"/>
              </a:ext>
            </a:extLst>
          </p:cNvPr>
          <p:cNvSpPr txBox="1"/>
          <p:nvPr/>
        </p:nvSpPr>
        <p:spPr>
          <a:xfrm>
            <a:off x="9223876" y="3060461"/>
            <a:ext cx="114624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900" b="1" dirty="0"/>
              <a:t>MNIAM, MNIAM!</a:t>
            </a:r>
          </a:p>
          <a:p>
            <a:pPr algn="ctr"/>
            <a:r>
              <a:rPr lang="pl-PL" sz="900" b="1" dirty="0"/>
              <a:t>TA MA CIEŃSZĄ SKÓRKĘ!</a:t>
            </a:r>
          </a:p>
        </p:txBody>
      </p: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71FB16A4-C233-55BC-C449-48D8B93E0622}"/>
              </a:ext>
            </a:extLst>
          </p:cNvPr>
          <p:cNvSpPr txBox="1"/>
          <p:nvPr/>
        </p:nvSpPr>
        <p:spPr>
          <a:xfrm>
            <a:off x="6957876" y="5317123"/>
            <a:ext cx="35746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/>
              <a:t>Źródło: https://www.fao.org/3/x8060e/x8060e00.htm</a:t>
            </a:r>
          </a:p>
        </p:txBody>
      </p:sp>
      <p:pic>
        <p:nvPicPr>
          <p:cNvPr id="15" name="Grafika 14" descr="Wykrzyknik">
            <a:extLst>
              <a:ext uri="{FF2B5EF4-FFF2-40B4-BE49-F238E27FC236}">
                <a16:creationId xmlns:a16="http://schemas.microsoft.com/office/drawing/2014/main" id="{BA5567DB-FAE3-D8B7-89B3-6167B2C3F6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25011" y="4223437"/>
            <a:ext cx="823195" cy="823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4673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625" y="4368177"/>
            <a:ext cx="9959158" cy="3910157"/>
          </a:xfrm>
        </p:spPr>
        <p:txBody>
          <a:bodyPr>
            <a:normAutofit/>
          </a:bodyPr>
          <a:lstStyle/>
          <a:p>
            <a:r>
              <a:rPr lang="pl-PL" sz="1800" dirty="0"/>
              <a:t>Gospodarstwa muszą posiadać </a:t>
            </a:r>
            <a:r>
              <a:rPr lang="pl-PL" sz="1800" b="1" u="sng" dirty="0">
                <a:solidFill>
                  <a:srgbClr val="00B050"/>
                </a:solidFill>
              </a:rPr>
              <a:t>OGRODZENIA OCHRONNE </a:t>
            </a:r>
            <a:r>
              <a:rPr lang="pl-PL" sz="1800" dirty="0"/>
              <a:t>co najmniej:</a:t>
            </a:r>
          </a:p>
          <a:p>
            <a:r>
              <a:rPr lang="pl-PL" sz="1800" dirty="0"/>
              <a:t> pomieszczeń, w których utrzymywane są </a:t>
            </a:r>
            <a:r>
              <a:rPr lang="pl-PL" sz="1800" b="1" dirty="0">
                <a:solidFill>
                  <a:srgbClr val="00B050"/>
                </a:solidFill>
              </a:rPr>
              <a:t>świnie</a:t>
            </a:r>
            <a:r>
              <a:rPr lang="pl-PL" sz="1800" dirty="0"/>
              <a:t>, </a:t>
            </a:r>
          </a:p>
          <a:p>
            <a:pPr marL="0" indent="0">
              <a:buNone/>
            </a:pPr>
            <a:r>
              <a:rPr lang="pl-PL" sz="1800" dirty="0"/>
              <a:t>oraz </a:t>
            </a:r>
          </a:p>
          <a:p>
            <a:r>
              <a:rPr lang="pl-PL" sz="1800" dirty="0"/>
              <a:t>budynków, w których przechowuje się </a:t>
            </a:r>
            <a:r>
              <a:rPr lang="pl-PL" sz="1800" b="1" dirty="0">
                <a:solidFill>
                  <a:srgbClr val="00B050"/>
                </a:solidFill>
              </a:rPr>
              <a:t>paszę</a:t>
            </a:r>
            <a:r>
              <a:rPr lang="pl-PL" sz="1800" dirty="0"/>
              <a:t> i </a:t>
            </a:r>
            <a:r>
              <a:rPr lang="pl-PL" sz="1800" b="1" dirty="0">
                <a:solidFill>
                  <a:srgbClr val="00B050"/>
                </a:solidFill>
              </a:rPr>
              <a:t>ściółkę- zabezpieczenie przed kontaktem z innymi osobami/ zwierzętami/ dzikami</a:t>
            </a:r>
          </a:p>
          <a:p>
            <a:pPr marL="0" indent="0">
              <a:buNone/>
            </a:pPr>
            <a:endParaRPr lang="pl-PL" sz="2000" b="1" dirty="0">
              <a:solidFill>
                <a:srgbClr val="00B050"/>
              </a:solidFill>
            </a:endParaRPr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600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Ś</a:t>
            </a:r>
            <a:r>
              <a:rPr lang="pl-PL" sz="36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rodki </a:t>
            </a:r>
            <a:r>
              <a:rPr lang="pl-PL" sz="36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bioasekuracji</a:t>
            </a:r>
            <a:r>
              <a:rPr lang="pl-PL" sz="36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w zakładach przemieszczających świnie </a:t>
            </a:r>
            <a:endParaRPr lang="pl-PL" sz="3600" dirty="0">
              <a:solidFill>
                <a:schemeClr val="tx1"/>
              </a:solidFill>
              <a:latin typeface="+mj-lt"/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8" name="Obraz 3">
            <a:extLst>
              <a:ext uri="{FF2B5EF4-FFF2-40B4-BE49-F238E27FC236}">
                <a16:creationId xmlns:a16="http://schemas.microsoft.com/office/drawing/2014/main" id="{C28EC87A-2A1E-B044-D407-7AB7ED73C4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912" y="1203534"/>
            <a:ext cx="5272520" cy="3133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 descr="Boar, feral, game, hunting, pig, swine, wild icon - Download on Iconfinder">
            <a:extLst>
              <a:ext uri="{FF2B5EF4-FFF2-40B4-BE49-F238E27FC236}">
                <a16:creationId xmlns:a16="http://schemas.microsoft.com/office/drawing/2014/main" id="{2380022D-CE72-D5F3-08C1-CF9471DA7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147" y="375492"/>
            <a:ext cx="888422" cy="888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Boar, feral, game, hunting, pig, swine, wild icon - Download on Iconfinder">
            <a:extLst>
              <a:ext uri="{FF2B5EF4-FFF2-40B4-BE49-F238E27FC236}">
                <a16:creationId xmlns:a16="http://schemas.microsoft.com/office/drawing/2014/main" id="{CECB7967-C887-E213-6881-F27E2EB77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5118" y="632406"/>
            <a:ext cx="888422" cy="888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Boar, feral, game, hunting, pig, swine, wild icon - Download on Iconfinder">
            <a:extLst>
              <a:ext uri="{FF2B5EF4-FFF2-40B4-BE49-F238E27FC236}">
                <a16:creationId xmlns:a16="http://schemas.microsoft.com/office/drawing/2014/main" id="{25AF2427-9395-B65C-FA62-4B5A6A796A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7945" y="1263914"/>
            <a:ext cx="868509" cy="868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Łącznik prosty ze strzałką 11">
            <a:extLst>
              <a:ext uri="{FF2B5EF4-FFF2-40B4-BE49-F238E27FC236}">
                <a16:creationId xmlns:a16="http://schemas.microsoft.com/office/drawing/2014/main" id="{9F56D143-24BD-2736-0471-DA54D0473C43}"/>
              </a:ext>
            </a:extLst>
          </p:cNvPr>
          <p:cNvCxnSpPr>
            <a:cxnSpLocks/>
          </p:cNvCxnSpPr>
          <p:nvPr/>
        </p:nvCxnSpPr>
        <p:spPr>
          <a:xfrm flipH="1">
            <a:off x="6962774" y="1520828"/>
            <a:ext cx="2246170" cy="1116489"/>
          </a:xfrm>
          <a:prstGeom prst="straightConnector1">
            <a:avLst/>
          </a:prstGeom>
          <a:ln w="88900">
            <a:tailEnd type="triangl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nak mnożenia 12">
            <a:extLst>
              <a:ext uri="{FF2B5EF4-FFF2-40B4-BE49-F238E27FC236}">
                <a16:creationId xmlns:a16="http://schemas.microsoft.com/office/drawing/2014/main" id="{F2D7E9B9-6811-E79C-6588-D01F59DA7A66}"/>
              </a:ext>
            </a:extLst>
          </p:cNvPr>
          <p:cNvSpPr/>
          <p:nvPr/>
        </p:nvSpPr>
        <p:spPr>
          <a:xfrm rot="19923367">
            <a:off x="7834189" y="1417351"/>
            <a:ext cx="922445" cy="1075458"/>
          </a:xfrm>
          <a:prstGeom prst="mathMultiply">
            <a:avLst>
              <a:gd name="adj1" fmla="val 22394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2050" name="Picture 2" descr="Pig Swimming GIFs | Tenor">
            <a:extLst>
              <a:ext uri="{FF2B5EF4-FFF2-40B4-BE49-F238E27FC236}">
                <a16:creationId xmlns:a16="http://schemas.microsoft.com/office/drawing/2014/main" id="{5F1B14D5-3D4E-B29F-4DDE-05F241C61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6454" y="4583501"/>
            <a:ext cx="1257300" cy="1537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Łącznik prosty ze strzałką 6">
            <a:extLst>
              <a:ext uri="{FF2B5EF4-FFF2-40B4-BE49-F238E27FC236}">
                <a16:creationId xmlns:a16="http://schemas.microsoft.com/office/drawing/2014/main" id="{B0726BB9-DE39-A1E7-69A0-49B088BA9ECA}"/>
              </a:ext>
            </a:extLst>
          </p:cNvPr>
          <p:cNvCxnSpPr>
            <a:cxnSpLocks/>
          </p:cNvCxnSpPr>
          <p:nvPr/>
        </p:nvCxnSpPr>
        <p:spPr>
          <a:xfrm flipH="1" flipV="1">
            <a:off x="7041764" y="3155825"/>
            <a:ext cx="2334107" cy="1110758"/>
          </a:xfrm>
          <a:prstGeom prst="straightConnector1">
            <a:avLst/>
          </a:prstGeom>
          <a:ln w="88900">
            <a:tailEnd type="triangle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nak mnożenia 13">
            <a:extLst>
              <a:ext uri="{FF2B5EF4-FFF2-40B4-BE49-F238E27FC236}">
                <a16:creationId xmlns:a16="http://schemas.microsoft.com/office/drawing/2014/main" id="{3C99510A-1FDB-7A62-C34A-67C063854535}"/>
              </a:ext>
            </a:extLst>
          </p:cNvPr>
          <p:cNvSpPr/>
          <p:nvPr/>
        </p:nvSpPr>
        <p:spPr>
          <a:xfrm rot="1898762">
            <a:off x="7877239" y="3246004"/>
            <a:ext cx="922445" cy="1075458"/>
          </a:xfrm>
          <a:prstGeom prst="mathMultiply">
            <a:avLst>
              <a:gd name="adj1" fmla="val 22394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2052" name="Picture 4" descr="Pig Care &amp; Training | Care For A Teacup Pig — Squeals on Wheels">
            <a:extLst>
              <a:ext uri="{FF2B5EF4-FFF2-40B4-BE49-F238E27FC236}">
                <a16:creationId xmlns:a16="http://schemas.microsoft.com/office/drawing/2014/main" id="{3E1EB474-1A5C-5990-D96E-DF8B2B6A50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5159" y="2554290"/>
            <a:ext cx="2143125" cy="1607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45804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a 6" descr="Płot">
            <a:extLst>
              <a:ext uri="{FF2B5EF4-FFF2-40B4-BE49-F238E27FC236}">
                <a16:creationId xmlns:a16="http://schemas.microsoft.com/office/drawing/2014/main" id="{BDA62AD5-9F35-5375-2C1C-C66AA5684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6725" y="1215737"/>
            <a:ext cx="11243326" cy="4754775"/>
          </a:xfrm>
          <a:prstGeom prst="rect">
            <a:avLst/>
          </a:prstGeom>
        </p:spPr>
      </p:pic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612" y="2446193"/>
            <a:ext cx="10772776" cy="3910157"/>
          </a:xfrm>
        </p:spPr>
        <p:txBody>
          <a:bodyPr>
            <a:normAutofit/>
          </a:bodyPr>
          <a:lstStyle/>
          <a:p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dla gospodarstw w obszarach </a:t>
            </a:r>
            <a:r>
              <a:rPr lang="pl-PL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aktualnie wolnych </a:t>
            </a:r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przypadku </a:t>
            </a:r>
            <a:r>
              <a:rPr lang="pl-PL" sz="2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wystąpienia ogniska </a:t>
            </a:r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pl-PL" sz="24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pół roku </a:t>
            </a:r>
            <a:r>
              <a:rPr lang="pl-PL" sz="24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 potwierdzenia </a:t>
            </a:r>
            <a:r>
              <a:rPr lang="pl-PL" sz="24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ogniska </a:t>
            </a:r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wówczas przemieszczanie świń będzie mogło być dokonywane </a:t>
            </a:r>
            <a:r>
              <a:rPr lang="pl-PL" sz="24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 terytorium tego samego państwa członkowskiego</a:t>
            </a:r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pl-PL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dla gospodarstw będących </a:t>
            </a:r>
            <a:r>
              <a:rPr lang="pl-PL" sz="24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już w obszarach I </a:t>
            </a:r>
            <a:r>
              <a:rPr lang="pl-PL" sz="2400" b="1" dirty="0" err="1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pl-PL" sz="24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II</a:t>
            </a:r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które </a:t>
            </a:r>
            <a:r>
              <a:rPr lang="pl-PL" sz="24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nie posiadają ogrodzeń</a:t>
            </a:r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pl-PL" sz="24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pół roku </a:t>
            </a:r>
            <a:r>
              <a:rPr lang="pl-PL" sz="24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 publikacji</a:t>
            </a:r>
            <a:r>
              <a:rPr lang="pl-PL" sz="24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rozporządzenia  </a:t>
            </a:r>
            <a:r>
              <a:rPr lang="pl-PL" sz="2400" u="sng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(czyli do </a:t>
            </a:r>
            <a:r>
              <a:rPr lang="pl-PL" sz="2400" b="1" u="sng" dirty="0">
                <a:solidFill>
                  <a:srgbClr val="FF0000"/>
                </a:solidFill>
              </a:rPr>
              <a:t>17 września 2023) </a:t>
            </a:r>
            <a:r>
              <a:rPr lang="pl-PL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wówczas przemieszczanie świń i produktów z nich będzie mogło być dokonywane </a:t>
            </a:r>
            <a:r>
              <a:rPr lang="pl-PL" sz="24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tylko w obszarach</a:t>
            </a:r>
            <a:r>
              <a:rPr lang="pl-PL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pl-PL" sz="2000" b="1" dirty="0">
              <a:solidFill>
                <a:srgbClr val="00B050"/>
              </a:solidFill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16" name="Strzałka: pięciokąt 15">
            <a:extLst>
              <a:ext uri="{FF2B5EF4-FFF2-40B4-BE49-F238E27FC236}">
                <a16:creationId xmlns:a16="http://schemas.microsoft.com/office/drawing/2014/main" id="{7CEF3910-6D13-6588-643C-5C41C8E74699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4400" b="1" u="sng" dirty="0">
                <a:solidFill>
                  <a:schemeClr val="tx1"/>
                </a:solidFill>
                <a:latin typeface="+mj-lt"/>
                <a:cs typeface="Calibri Light" panose="020F0302020204030204" pitchFamily="34" charset="0"/>
              </a:rPr>
              <a:t>Okres przejściowy na ogrodzenia </a:t>
            </a:r>
            <a:endParaRPr lang="pl-PL" sz="4400" b="1" u="sng" dirty="0">
              <a:solidFill>
                <a:srgbClr val="FF0000"/>
              </a:solidFill>
              <a:latin typeface="+mj-lt"/>
              <a:cs typeface="Calibri Light" panose="020F0302020204030204" pitchFamily="34" charset="0"/>
            </a:endParaRPr>
          </a:p>
        </p:txBody>
      </p:sp>
      <p:pic>
        <p:nvPicPr>
          <p:cNvPr id="5" name="Grafika 4" descr="Kalendarz codzienny">
            <a:extLst>
              <a:ext uri="{FF2B5EF4-FFF2-40B4-BE49-F238E27FC236}">
                <a16:creationId xmlns:a16="http://schemas.microsoft.com/office/drawing/2014/main" id="{71B1F9E6-8414-D47D-70E0-49E61CAD201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353373" y="135304"/>
            <a:ext cx="1219200" cy="1219200"/>
          </a:xfrm>
          <a:prstGeom prst="rect">
            <a:avLst/>
          </a:prstGeom>
        </p:spPr>
      </p:pic>
      <p:sp>
        <p:nvSpPr>
          <p:cNvPr id="9" name="Prostokąt 8">
            <a:extLst>
              <a:ext uri="{FF2B5EF4-FFF2-40B4-BE49-F238E27FC236}">
                <a16:creationId xmlns:a16="http://schemas.microsoft.com/office/drawing/2014/main" id="{2D655537-1CD5-9D31-1C05-C6B9AF130807}"/>
              </a:ext>
            </a:extLst>
          </p:cNvPr>
          <p:cNvSpPr/>
          <p:nvPr/>
        </p:nvSpPr>
        <p:spPr>
          <a:xfrm>
            <a:off x="8740234" y="1137025"/>
            <a:ext cx="343654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4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</a:rPr>
              <a:t>6 MIESIĘCY</a:t>
            </a:r>
          </a:p>
        </p:txBody>
      </p:sp>
      <p:pic>
        <p:nvPicPr>
          <p:cNvPr id="2" name="Grafika 1" descr="Wykrzyknik">
            <a:extLst>
              <a:ext uri="{FF2B5EF4-FFF2-40B4-BE49-F238E27FC236}">
                <a16:creationId xmlns:a16="http://schemas.microsoft.com/office/drawing/2014/main" id="{B0D81200-1A3C-7E5F-9397-C67BD70EFB8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406519" y="333306"/>
            <a:ext cx="823195" cy="823195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3082386" y="5323673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pl-PL" dirty="0">
                <a:solidFill>
                  <a:srgbClr val="0070C0"/>
                </a:solidFill>
              </a:rPr>
              <a:t>Zgodnie z przepisami krajowymi na </a:t>
            </a:r>
            <a:r>
              <a:rPr lang="pl-PL" b="1" dirty="0">
                <a:solidFill>
                  <a:srgbClr val="0070C0"/>
                </a:solidFill>
              </a:rPr>
              <a:t>obszarach objętych ograniczeniami I nie stosuje się  nakazów wynikających z rozporządzenia unijnego</a:t>
            </a:r>
            <a:endParaRPr lang="pl-PL" i="1" dirty="0">
              <a:solidFill>
                <a:srgbClr val="0070C0"/>
              </a:solidFill>
            </a:endParaRPr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63687" y="5123105"/>
            <a:ext cx="2481639" cy="1317071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9465" y="5266387"/>
            <a:ext cx="2656616" cy="620299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B2ED1334-4D59-B602-CD06-1E848216306E}"/>
              </a:ext>
            </a:extLst>
          </p:cNvPr>
          <p:cNvSpPr txBox="1"/>
          <p:nvPr/>
        </p:nvSpPr>
        <p:spPr>
          <a:xfrm>
            <a:off x="3274423" y="1602377"/>
            <a:ext cx="31193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</a:rPr>
              <a:t>Nie ma odstępstwa dla OOO III</a:t>
            </a:r>
          </a:p>
        </p:txBody>
      </p:sp>
    </p:spTree>
    <p:extLst>
      <p:ext uri="{BB962C8B-B14F-4D97-AF65-F5344CB8AC3E}">
        <p14:creationId xmlns:p14="http://schemas.microsoft.com/office/powerpoint/2010/main" val="38676817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989" y="5767236"/>
            <a:ext cx="2617646" cy="77167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39535AA8-7C6A-CA64-5760-ED63E14134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5900" y="0"/>
            <a:ext cx="3086100" cy="2647950"/>
          </a:xfrm>
          <a:prstGeom prst="rect">
            <a:avLst/>
          </a:prstGeom>
          <a:scene3d>
            <a:camera prst="orthographicFront">
              <a:rot lat="0" lon="0" rev="10799999"/>
            </a:camera>
            <a:lightRig rig="threePt" dir="t"/>
          </a:scene3d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551635D9-35AE-0D9D-5EB0-7B218866F807}"/>
              </a:ext>
            </a:extLst>
          </p:cNvPr>
          <p:cNvSpPr txBox="1"/>
          <p:nvPr/>
        </p:nvSpPr>
        <p:spPr>
          <a:xfrm>
            <a:off x="1218182" y="769977"/>
            <a:ext cx="1097381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dirty="0"/>
              <a:t>PLAN BIOASEKURACJI</a:t>
            </a: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1CB3E60C-B0C6-0E59-994D-5B59AFCFBAD9}"/>
              </a:ext>
            </a:extLst>
          </p:cNvPr>
          <p:cNvSpPr txBox="1"/>
          <p:nvPr/>
        </p:nvSpPr>
        <p:spPr>
          <a:xfrm>
            <a:off x="3190775" y="5354044"/>
            <a:ext cx="8645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Zatwierdzony przez właściwy organ państwa członkowskiego z uwzględnieniem profilu zakładu i przepisów krajowych, który obejmuje co najmniej…</a:t>
            </a:r>
          </a:p>
        </p:txBody>
      </p:sp>
      <p:cxnSp>
        <p:nvCxnSpPr>
          <p:cNvPr id="7" name="Łącznik prosty ze strzałką 6">
            <a:extLst>
              <a:ext uri="{FF2B5EF4-FFF2-40B4-BE49-F238E27FC236}">
                <a16:creationId xmlns:a16="http://schemas.microsoft.com/office/drawing/2014/main" id="{E04F42F2-F571-6B85-06BC-22139D2B1CE6}"/>
              </a:ext>
            </a:extLst>
          </p:cNvPr>
          <p:cNvCxnSpPr/>
          <p:nvPr/>
        </p:nvCxnSpPr>
        <p:spPr>
          <a:xfrm>
            <a:off x="9840191" y="5912427"/>
            <a:ext cx="1381991" cy="0"/>
          </a:xfrm>
          <a:prstGeom prst="straightConnector1">
            <a:avLst/>
          </a:prstGeom>
          <a:ln w="889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45913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879567"/>
            <a:ext cx="9448800" cy="4856216"/>
          </a:xfrm>
        </p:spPr>
        <p:txBody>
          <a:bodyPr>
            <a:normAutofit fontScale="85000" lnSpcReduction="10000"/>
          </a:bodyPr>
          <a:lstStyle/>
          <a:p>
            <a:endParaRPr lang="pl-PL" dirty="0"/>
          </a:p>
          <a:p>
            <a:r>
              <a:rPr lang="pl-PL" dirty="0"/>
              <a:t>Ustanowienie czystych i brudnych stref dla pracowników – właściwych dla typologii zakładu;</a:t>
            </a:r>
          </a:p>
          <a:p>
            <a:r>
              <a:rPr lang="pl-PL" dirty="0"/>
              <a:t>ustanowienie i, w stosownych przypadkach, </a:t>
            </a:r>
            <a:r>
              <a:rPr lang="pl-PL" b="1" dirty="0">
                <a:solidFill>
                  <a:srgbClr val="00B050"/>
                </a:solidFill>
              </a:rPr>
              <a:t>przegląd rozwiązań logistycznych dotyczących wprowadzania do zakładu nowych utrzymywanych świń</a:t>
            </a:r>
            <a:r>
              <a:rPr lang="pl-PL" dirty="0"/>
              <a:t>;</a:t>
            </a:r>
          </a:p>
          <a:p>
            <a:r>
              <a:rPr lang="pl-PL" dirty="0"/>
              <a:t>procedury </a:t>
            </a:r>
            <a:r>
              <a:rPr lang="pl-PL" b="1" dirty="0">
                <a:solidFill>
                  <a:srgbClr val="00B050"/>
                </a:solidFill>
              </a:rPr>
              <a:t>czyszczenia</a:t>
            </a:r>
            <a:r>
              <a:rPr lang="pl-PL" dirty="0">
                <a:solidFill>
                  <a:srgbClr val="00B050"/>
                </a:solidFill>
              </a:rPr>
              <a:t> </a:t>
            </a:r>
            <a:r>
              <a:rPr lang="pl-PL" dirty="0"/>
              <a:t>i</a:t>
            </a:r>
            <a:r>
              <a:rPr lang="pl-PL" dirty="0">
                <a:solidFill>
                  <a:srgbClr val="00B050"/>
                </a:solidFill>
              </a:rPr>
              <a:t> </a:t>
            </a:r>
            <a:r>
              <a:rPr lang="pl-PL" b="1" dirty="0">
                <a:solidFill>
                  <a:srgbClr val="00B050"/>
                </a:solidFill>
              </a:rPr>
              <a:t>dezynfekcji </a:t>
            </a:r>
            <a:r>
              <a:rPr lang="pl-PL" dirty="0"/>
              <a:t>obiektów, środków transportu, wyposażenia i higieny personelu; </a:t>
            </a:r>
          </a:p>
          <a:p>
            <a:r>
              <a:rPr lang="pl-PL" sz="2900" b="1" u="sng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przepisy dotyczące żywności dla personelu na miejscu oraz zakaz trzymania przez personel świń, w stosownych przypadkach – tam gdzie jest to istotne i jeżeli ma to zastosowanie na podstawie ustawodawstwa krajowego danego państwa członkowskiego</a:t>
            </a:r>
            <a:r>
              <a:rPr lang="pl-PL" sz="2900" dirty="0"/>
              <a:t>;</a:t>
            </a:r>
            <a:r>
              <a:rPr lang="pl-PL" sz="2900" dirty="0">
                <a:highlight>
                  <a:srgbClr val="C0C0C0"/>
                </a:highlight>
              </a:rPr>
              <a:t> </a:t>
            </a:r>
          </a:p>
          <a:p>
            <a:r>
              <a:rPr lang="pl-PL" dirty="0"/>
              <a:t>cykliczny </a:t>
            </a:r>
            <a:r>
              <a:rPr lang="pl-PL" b="1" dirty="0">
                <a:solidFill>
                  <a:srgbClr val="00B050"/>
                </a:solidFill>
              </a:rPr>
              <a:t>program podnoszenia świadomości </a:t>
            </a:r>
            <a:r>
              <a:rPr lang="pl-PL" dirty="0"/>
              <a:t>dla personelu w zakładzie;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8" name="Prostokąt 7">
            <a:extLst>
              <a:ext uri="{FF2B5EF4-FFF2-40B4-BE49-F238E27FC236}">
                <a16:creationId xmlns:a16="http://schemas.microsoft.com/office/drawing/2014/main" id="{F04616C4-79FF-0D1C-E039-A84D0A94B6B6}"/>
              </a:ext>
            </a:extLst>
          </p:cNvPr>
          <p:cNvSpPr/>
          <p:nvPr/>
        </p:nvSpPr>
        <p:spPr>
          <a:xfrm>
            <a:off x="10598727" y="0"/>
            <a:ext cx="1593273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Grafika 6" descr="Widelec i nóż">
            <a:extLst>
              <a:ext uri="{FF2B5EF4-FFF2-40B4-BE49-F238E27FC236}">
                <a16:creationId xmlns:a16="http://schemas.microsoft.com/office/drawing/2014/main" id="{107FBE81-1F29-635F-7609-9DC8A17395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98727" y="2695287"/>
            <a:ext cx="1500042" cy="1500042"/>
          </a:xfrm>
          <a:prstGeom prst="rect">
            <a:avLst/>
          </a:prstGeom>
        </p:spPr>
      </p:pic>
      <p:pic>
        <p:nvPicPr>
          <p:cNvPr id="10" name="Grafika 9" descr="Ciężarówka">
            <a:extLst>
              <a:ext uri="{FF2B5EF4-FFF2-40B4-BE49-F238E27FC236}">
                <a16:creationId xmlns:a16="http://schemas.microsoft.com/office/drawing/2014/main" id="{2F6E1202-4705-C35D-0359-5EA13A3E95D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677523" y="534266"/>
            <a:ext cx="1435678" cy="1435678"/>
          </a:xfrm>
          <a:prstGeom prst="rect">
            <a:avLst/>
          </a:prstGeom>
        </p:spPr>
      </p:pic>
      <p:pic>
        <p:nvPicPr>
          <p:cNvPr id="12" name="Grafika 11" descr="Głowa z kołami zębatymi">
            <a:extLst>
              <a:ext uri="{FF2B5EF4-FFF2-40B4-BE49-F238E27FC236}">
                <a16:creationId xmlns:a16="http://schemas.microsoft.com/office/drawing/2014/main" id="{CB44F3F0-1EDE-695B-5D34-60B859A5050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770176" y="5105977"/>
            <a:ext cx="1250373" cy="1250373"/>
          </a:xfrm>
          <a:prstGeom prst="rect">
            <a:avLst/>
          </a:prstGeom>
        </p:spPr>
      </p:pic>
      <p:pic>
        <p:nvPicPr>
          <p:cNvPr id="2" name="Grafika 1" descr="Wykrzyknik">
            <a:extLst>
              <a:ext uri="{FF2B5EF4-FFF2-40B4-BE49-F238E27FC236}">
                <a16:creationId xmlns:a16="http://schemas.microsoft.com/office/drawing/2014/main" id="{4CC61B95-0673-DDC2-D149-54D3D75240C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548913" y="3467937"/>
            <a:ext cx="1221263" cy="1221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1117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9448800" cy="3910157"/>
          </a:xfrm>
        </p:spPr>
        <p:txBody>
          <a:bodyPr>
            <a:normAutofit fontScale="85000" lnSpcReduction="20000"/>
          </a:bodyPr>
          <a:lstStyle/>
          <a:p>
            <a:r>
              <a:rPr lang="pl-PL" sz="2800" dirty="0"/>
              <a:t>ustanowienie i, w stosownych przypadkach, </a:t>
            </a:r>
            <a:r>
              <a:rPr lang="pl-PL" sz="2800" b="1" dirty="0">
                <a:solidFill>
                  <a:srgbClr val="00B050"/>
                </a:solidFill>
              </a:rPr>
              <a:t>przegląd rozwiązań logistycznych </a:t>
            </a:r>
            <a:r>
              <a:rPr lang="pl-PL" sz="2800" dirty="0"/>
              <a:t>w celu zapewnienia właściwego rozdzielenia różnych jednostek epidemiologicznych oraz</a:t>
            </a:r>
            <a:r>
              <a:rPr lang="pl-PL" sz="2800" b="1" dirty="0"/>
              <a:t> </a:t>
            </a:r>
            <a:r>
              <a:rPr lang="pl-PL" sz="2800" b="1" dirty="0">
                <a:solidFill>
                  <a:srgbClr val="00B050"/>
                </a:solidFill>
              </a:rPr>
              <a:t>uniknięcia bezpośredniego </a:t>
            </a:r>
            <a:r>
              <a:rPr lang="pl-PL" sz="2800" dirty="0"/>
              <a:t>lub</a:t>
            </a:r>
            <a:r>
              <a:rPr lang="pl-PL" sz="2800" b="1" dirty="0">
                <a:solidFill>
                  <a:srgbClr val="00B050"/>
                </a:solidFill>
              </a:rPr>
              <a:t> pośredniego kontaktu świń z UPPZ</a:t>
            </a:r>
            <a:r>
              <a:rPr lang="pl-PL" sz="2800" b="1" dirty="0"/>
              <a:t> </a:t>
            </a:r>
            <a:r>
              <a:rPr lang="pl-PL" sz="2800" dirty="0"/>
              <a:t>i innymi jednostkami; </a:t>
            </a:r>
          </a:p>
          <a:p>
            <a:r>
              <a:rPr lang="pl-PL" sz="2800" dirty="0"/>
              <a:t>procedury i instrukcje dotyczące</a:t>
            </a:r>
            <a:r>
              <a:rPr lang="pl-PL" sz="2800" b="1" dirty="0"/>
              <a:t> </a:t>
            </a:r>
            <a:r>
              <a:rPr lang="pl-PL" sz="2800" b="1" dirty="0">
                <a:solidFill>
                  <a:srgbClr val="00B050"/>
                </a:solidFill>
              </a:rPr>
              <a:t>egzekwowania wymogów w zakresie </a:t>
            </a:r>
            <a:r>
              <a:rPr lang="pl-PL" sz="2800" b="1" dirty="0" err="1">
                <a:solidFill>
                  <a:srgbClr val="00B050"/>
                </a:solidFill>
              </a:rPr>
              <a:t>bioasekuracji</a:t>
            </a:r>
            <a:r>
              <a:rPr lang="pl-PL" sz="2800" b="1" dirty="0">
                <a:solidFill>
                  <a:srgbClr val="00B050"/>
                </a:solidFill>
              </a:rPr>
              <a:t> podczas budowy </a:t>
            </a:r>
            <a:r>
              <a:rPr lang="pl-PL" sz="2800" dirty="0"/>
              <a:t>lub </a:t>
            </a:r>
            <a:r>
              <a:rPr lang="pl-PL" sz="2800" b="1" dirty="0">
                <a:solidFill>
                  <a:srgbClr val="00B050"/>
                </a:solidFill>
              </a:rPr>
              <a:t>naprawy pomieszczeń </a:t>
            </a:r>
            <a:r>
              <a:rPr lang="pl-PL" sz="2800" dirty="0"/>
              <a:t>lub </a:t>
            </a:r>
            <a:r>
              <a:rPr lang="pl-PL" sz="2800" b="1" dirty="0">
                <a:solidFill>
                  <a:srgbClr val="00B050"/>
                </a:solidFill>
              </a:rPr>
              <a:t>budynków</a:t>
            </a:r>
            <a:r>
              <a:rPr lang="pl-PL" sz="2800" dirty="0"/>
              <a:t>;</a:t>
            </a:r>
          </a:p>
          <a:p>
            <a:pPr>
              <a:buClr>
                <a:schemeClr val="tx1">
                  <a:lumMod val="95000"/>
                  <a:lumOff val="5000"/>
                </a:schemeClr>
              </a:buClr>
            </a:pPr>
            <a:r>
              <a:rPr lang="pl-PL" sz="2800" b="1" dirty="0">
                <a:solidFill>
                  <a:srgbClr val="00B050"/>
                </a:solidFill>
              </a:rPr>
              <a:t>audyt wewnętrzny </a:t>
            </a:r>
            <a:r>
              <a:rPr lang="pl-PL" sz="2800" dirty="0"/>
              <a:t>lub </a:t>
            </a:r>
            <a:r>
              <a:rPr lang="pl-PL" sz="2800" b="1" dirty="0">
                <a:solidFill>
                  <a:srgbClr val="00B050"/>
                </a:solidFill>
              </a:rPr>
              <a:t>samoocena</a:t>
            </a:r>
            <a:r>
              <a:rPr lang="pl-PL" sz="2800" dirty="0"/>
              <a:t> w celu egzekwowania środków </a:t>
            </a:r>
            <a:r>
              <a:rPr lang="pl-PL" sz="2800" dirty="0" err="1"/>
              <a:t>bioasekuracji</a:t>
            </a:r>
            <a:r>
              <a:rPr lang="pl-PL" sz="2800" dirty="0"/>
              <a:t>;</a:t>
            </a:r>
          </a:p>
          <a:p>
            <a:r>
              <a:rPr lang="pl-PL" sz="28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ocena konkretnych zagrożeń dla bezpieczeństwa biologicznego i procedury stosowania odpowiednich środków ograniczających ryzyko w odniesieniu do zakładów, w których świnie są tymczasowo lub stale trzymane na wolnym powietrzu.</a:t>
            </a:r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8" name="Prostokąt 7">
            <a:extLst>
              <a:ext uri="{FF2B5EF4-FFF2-40B4-BE49-F238E27FC236}">
                <a16:creationId xmlns:a16="http://schemas.microsoft.com/office/drawing/2014/main" id="{F04616C4-79FF-0D1C-E039-A84D0A94B6B6}"/>
              </a:ext>
            </a:extLst>
          </p:cNvPr>
          <p:cNvSpPr/>
          <p:nvPr/>
        </p:nvSpPr>
        <p:spPr>
          <a:xfrm>
            <a:off x="10598727" y="0"/>
            <a:ext cx="1593273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Grafika 4" descr="Przykryty talerz">
            <a:extLst>
              <a:ext uri="{FF2B5EF4-FFF2-40B4-BE49-F238E27FC236}">
                <a16:creationId xmlns:a16="http://schemas.microsoft.com/office/drawing/2014/main" id="{743E2D50-9E29-E423-BC1B-9F56D55186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98727" y="395724"/>
            <a:ext cx="1565563" cy="1565563"/>
          </a:xfrm>
          <a:prstGeom prst="rect">
            <a:avLst/>
          </a:prstGeom>
        </p:spPr>
      </p:pic>
      <p:pic>
        <p:nvPicPr>
          <p:cNvPr id="11" name="Grafika 10" descr="Diagram decyzji">
            <a:extLst>
              <a:ext uri="{FF2B5EF4-FFF2-40B4-BE49-F238E27FC236}">
                <a16:creationId xmlns:a16="http://schemas.microsoft.com/office/drawing/2014/main" id="{1374BE92-31C4-4CF2-7621-2288C199A2F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756754" y="2795294"/>
            <a:ext cx="1194090" cy="1194090"/>
          </a:xfrm>
          <a:prstGeom prst="rect">
            <a:avLst/>
          </a:prstGeom>
        </p:spPr>
      </p:pic>
      <p:pic>
        <p:nvPicPr>
          <p:cNvPr id="14" name="Grafika 13" descr="Radioaktywny">
            <a:extLst>
              <a:ext uri="{FF2B5EF4-FFF2-40B4-BE49-F238E27FC236}">
                <a16:creationId xmlns:a16="http://schemas.microsoft.com/office/drawing/2014/main" id="{1AA19155-15E9-397C-D4B9-23E40732A19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733807" y="4896713"/>
            <a:ext cx="1323112" cy="1323112"/>
          </a:xfrm>
          <a:prstGeom prst="rect">
            <a:avLst/>
          </a:prstGeom>
        </p:spPr>
      </p:pic>
      <p:pic>
        <p:nvPicPr>
          <p:cNvPr id="2" name="Grafika 1" descr="Wykrzyknik">
            <a:extLst>
              <a:ext uri="{FF2B5EF4-FFF2-40B4-BE49-F238E27FC236}">
                <a16:creationId xmlns:a16="http://schemas.microsoft.com/office/drawing/2014/main" id="{54BBD6E5-865A-7B9F-B458-DA1A12A24AB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733278" y="3989384"/>
            <a:ext cx="1107446" cy="1107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504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009909" cy="3910157"/>
          </a:xfrm>
        </p:spPr>
        <p:txBody>
          <a:bodyPr>
            <a:normAutofit/>
          </a:bodyPr>
          <a:lstStyle/>
          <a:p>
            <a:pPr marL="360" indent="0" algn="just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None/>
            </a:pPr>
            <a:endParaRPr lang="pl-PL" sz="2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0" indent="0">
              <a:buNone/>
            </a:pPr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pPr/>
              <a:t>32</a:t>
            </a:fld>
            <a:endParaRPr lang="pl-PL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0" y="0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200" b="1" spc="-1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Przy niepokojących objawach u świni zgłoś to lekarzowi weterynarii </a:t>
            </a:r>
            <a:endParaRPr lang="pl-PL" sz="3200" b="1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7" name="Symbol zastępczy zawartości 2">
            <a:extLst>
              <a:ext uri="{FF2B5EF4-FFF2-40B4-BE49-F238E27FC236}">
                <a16:creationId xmlns:a16="http://schemas.microsoft.com/office/drawing/2014/main" id="{A4DCEB73-362B-8B4C-AB6D-0C352084D445}"/>
              </a:ext>
            </a:extLst>
          </p:cNvPr>
          <p:cNvSpPr txBox="1">
            <a:spLocks/>
          </p:cNvSpPr>
          <p:nvPr/>
        </p:nvSpPr>
        <p:spPr>
          <a:xfrm>
            <a:off x="990600" y="1978025"/>
            <a:ext cx="10009909" cy="39101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pl-PL" dirty="0">
              <a:solidFill>
                <a:srgbClr val="FF0000"/>
              </a:solidFill>
            </a:endParaRPr>
          </a:p>
        </p:txBody>
      </p:sp>
      <p:pic>
        <p:nvPicPr>
          <p:cNvPr id="8" name="Grafika 79" descr="Świnia">
            <a:extLst>
              <a:ext uri="{FF2B5EF4-FFF2-40B4-BE49-F238E27FC236}">
                <a16:creationId xmlns:a16="http://schemas.microsoft.com/office/drawing/2014/main" id="{BFC72441-A96D-3B4B-FDFD-4DC823A405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1709470" y="4223724"/>
            <a:ext cx="1771944" cy="1771944"/>
          </a:xfrm>
          <a:prstGeom prst="rect">
            <a:avLst/>
          </a:prstGeom>
        </p:spPr>
      </p:pic>
      <p:pic>
        <p:nvPicPr>
          <p:cNvPr id="9" name="Grafika 81" descr="Zamykać">
            <a:extLst>
              <a:ext uri="{FF2B5EF4-FFF2-40B4-BE49-F238E27FC236}">
                <a16:creationId xmlns:a16="http://schemas.microsoft.com/office/drawing/2014/main" id="{DF714061-C55B-FA6F-3CA6-34370052982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045988" y="4848592"/>
            <a:ext cx="289478" cy="289478"/>
          </a:xfrm>
          <a:prstGeom prst="rect">
            <a:avLst/>
          </a:prstGeom>
        </p:spPr>
      </p:pic>
      <p:pic>
        <p:nvPicPr>
          <p:cNvPr id="10" name="Grafika 5" descr="Biegać">
            <a:extLst>
              <a:ext uri="{FF2B5EF4-FFF2-40B4-BE49-F238E27FC236}">
                <a16:creationId xmlns:a16="http://schemas.microsoft.com/office/drawing/2014/main" id="{FB39D04C-C2A1-8255-467A-2141B30AD37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-209526" y="2558839"/>
            <a:ext cx="2247853" cy="2337898"/>
          </a:xfrm>
          <a:prstGeom prst="rect">
            <a:avLst/>
          </a:prstGeom>
        </p:spPr>
      </p:pic>
      <p:cxnSp>
        <p:nvCxnSpPr>
          <p:cNvPr id="12" name="Łącznik prosty ze strzałką 11"/>
          <p:cNvCxnSpPr/>
          <p:nvPr/>
        </p:nvCxnSpPr>
        <p:spPr>
          <a:xfrm flipV="1">
            <a:off x="2190727" y="3955497"/>
            <a:ext cx="6670897" cy="3349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ole tekstowe 12"/>
          <p:cNvSpPr txBox="1"/>
          <p:nvPr/>
        </p:nvSpPr>
        <p:spPr>
          <a:xfrm>
            <a:off x="2743233" y="2964861"/>
            <a:ext cx="55658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400" b="1" dirty="0"/>
              <a:t>PODEJRZENIE WYSTĄPIENIA CHOROBY</a:t>
            </a:r>
          </a:p>
          <a:p>
            <a:pPr algn="ctr"/>
            <a:r>
              <a:rPr lang="pl-PL" sz="2400" b="1" dirty="0"/>
              <a:t>(badania kliniczne, badanie laboratoryjne)</a:t>
            </a:r>
            <a:endParaRPr lang="pl-PL" sz="2400" dirty="0"/>
          </a:p>
        </p:txBody>
      </p:sp>
      <p:pic>
        <p:nvPicPr>
          <p:cNvPr id="18" name="Obraz 17">
            <a:extLst>
              <a:ext uri="{FF2B5EF4-FFF2-40B4-BE49-F238E27FC236}">
                <a16:creationId xmlns:a16="http://schemas.microsoft.com/office/drawing/2014/main" id="{10F2F28B-14BA-9C1C-81CF-B4C2EDC7B30A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226820" y="3795858"/>
            <a:ext cx="2639407" cy="2058109"/>
          </a:xfrm>
          <a:prstGeom prst="rect">
            <a:avLst/>
          </a:prstGeom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9130707" y="1639122"/>
            <a:ext cx="2831631" cy="2080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04039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Wizyty ULW w gospodarstwie…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C170B2D2-D2C1-678E-89C9-860058F7A13A}"/>
              </a:ext>
            </a:extLst>
          </p:cNvPr>
          <p:cNvSpPr txBox="1"/>
          <p:nvPr/>
        </p:nvSpPr>
        <p:spPr>
          <a:xfrm>
            <a:off x="1056697" y="2145634"/>
            <a:ext cx="3394953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Lokalizacja gospodarstwa warunkuje częstotliwość kontroli!</a:t>
            </a: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A0C7C129-E6E7-F579-371B-56AE4D29BD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619" y="3429000"/>
            <a:ext cx="5369534" cy="223164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B48FA6D0-EA69-DAFD-0BA4-5C20BB76F8F6}"/>
              </a:ext>
            </a:extLst>
          </p:cNvPr>
          <p:cNvSpPr txBox="1"/>
          <p:nvPr/>
        </p:nvSpPr>
        <p:spPr>
          <a:xfrm>
            <a:off x="6905897" y="1453137"/>
            <a:ext cx="4376891" cy="1015663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pl-PL" sz="1200" dirty="0"/>
              <a:t>Wizyta ULW w zakładzie dokonującym wysyłki: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b="1" dirty="0"/>
              <a:t>co najmniej raz </a:t>
            </a:r>
            <a:r>
              <a:rPr lang="pl-PL" sz="1200" dirty="0"/>
              <a:t>po umieszczeniu w obszarach  objętych ograniczeniami lub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dirty="0"/>
              <a:t>w </a:t>
            </a:r>
            <a:r>
              <a:rPr lang="pl-PL" sz="1200" b="1" dirty="0"/>
              <a:t>okresie ostatnich trzech miesięcy poprzedzających </a:t>
            </a:r>
            <a:r>
              <a:rPr lang="pl-PL" sz="1200" dirty="0"/>
              <a:t>przemieszczenie</a:t>
            </a:r>
          </a:p>
        </p:txBody>
      </p:sp>
      <p:sp>
        <p:nvSpPr>
          <p:cNvPr id="2" name="Strzałka: w prawo 1">
            <a:extLst>
              <a:ext uri="{FF2B5EF4-FFF2-40B4-BE49-F238E27FC236}">
                <a16:creationId xmlns:a16="http://schemas.microsoft.com/office/drawing/2014/main" id="{C62A1726-6A2F-3761-D0B4-14AF92FCB2CB}"/>
              </a:ext>
            </a:extLst>
          </p:cNvPr>
          <p:cNvSpPr/>
          <p:nvPr/>
        </p:nvSpPr>
        <p:spPr>
          <a:xfrm>
            <a:off x="6096000" y="366630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A69D4842-6BB1-02FB-D354-6B9DA6FD697E}"/>
              </a:ext>
            </a:extLst>
          </p:cNvPr>
          <p:cNvSpPr txBox="1"/>
          <p:nvPr/>
        </p:nvSpPr>
        <p:spPr>
          <a:xfrm>
            <a:off x="7324767" y="3723959"/>
            <a:ext cx="47114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2 razy w roku </a:t>
            </a:r>
            <a:r>
              <a:rPr lang="pl-PL" dirty="0"/>
              <a:t>w odstępie co najmniej 4 miesięcy</a:t>
            </a:r>
          </a:p>
        </p:txBody>
      </p:sp>
      <p:sp>
        <p:nvSpPr>
          <p:cNvPr id="9" name="Strzałka: w prawo 8">
            <a:extLst>
              <a:ext uri="{FF2B5EF4-FFF2-40B4-BE49-F238E27FC236}">
                <a16:creationId xmlns:a16="http://schemas.microsoft.com/office/drawing/2014/main" id="{801520FD-76B1-A064-2B39-1DFFEB9D748E}"/>
              </a:ext>
            </a:extLst>
          </p:cNvPr>
          <p:cNvSpPr/>
          <p:nvPr/>
        </p:nvSpPr>
        <p:spPr>
          <a:xfrm>
            <a:off x="6096000" y="486381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467F1495-C71B-3210-6730-13760BD4F7A3}"/>
              </a:ext>
            </a:extLst>
          </p:cNvPr>
          <p:cNvSpPr txBox="1"/>
          <p:nvPr/>
        </p:nvSpPr>
        <p:spPr>
          <a:xfrm>
            <a:off x="7384034" y="4863818"/>
            <a:ext cx="41125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/>
              <a:t>Co 3 miesiące </a:t>
            </a:r>
            <a:r>
              <a:rPr lang="pl-PL" dirty="0"/>
              <a:t>– </a:t>
            </a:r>
          </a:p>
          <a:p>
            <a:r>
              <a:rPr lang="pl-PL" dirty="0"/>
              <a:t>chyba że poprzednie kontrole wypadły pozytywnie </a:t>
            </a:r>
            <a:r>
              <a:rPr lang="pl-PL" u="sng" dirty="0"/>
              <a:t>=&gt; 2 razy do roku</a:t>
            </a:r>
          </a:p>
        </p:txBody>
      </p:sp>
    </p:spTree>
    <p:extLst>
      <p:ext uri="{BB962C8B-B14F-4D97-AF65-F5344CB8AC3E}">
        <p14:creationId xmlns:p14="http://schemas.microsoft.com/office/powerpoint/2010/main" val="30212349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989" y="5767236"/>
            <a:ext cx="2617646" cy="77167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39535AA8-7C6A-CA64-5760-ED63E14134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5900" y="0"/>
            <a:ext cx="3086100" cy="2647950"/>
          </a:xfrm>
          <a:prstGeom prst="rect">
            <a:avLst/>
          </a:prstGeom>
          <a:scene3d>
            <a:camera prst="orthographicFront">
              <a:rot lat="0" lon="0" rev="10799999"/>
            </a:camera>
            <a:lightRig rig="threePt" dir="t"/>
          </a:scene3d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551635D9-35AE-0D9D-5EB0-7B218866F807}"/>
              </a:ext>
            </a:extLst>
          </p:cNvPr>
          <p:cNvSpPr txBox="1"/>
          <p:nvPr/>
        </p:nvSpPr>
        <p:spPr>
          <a:xfrm>
            <a:off x="819864" y="2460914"/>
            <a:ext cx="109738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>
                <a:latin typeface="+mj-lt"/>
              </a:rPr>
              <a:t>ZASADY PRZEMIESZCZANIA </a:t>
            </a:r>
          </a:p>
          <a:p>
            <a:r>
              <a:rPr lang="pl-PL" sz="6600" b="1" dirty="0">
                <a:latin typeface="+mj-lt"/>
              </a:rPr>
              <a:t>ŚWIŃ</a:t>
            </a:r>
          </a:p>
        </p:txBody>
      </p:sp>
    </p:spTree>
    <p:extLst>
      <p:ext uri="{BB962C8B-B14F-4D97-AF65-F5344CB8AC3E}">
        <p14:creationId xmlns:p14="http://schemas.microsoft.com/office/powerpoint/2010/main" val="40095137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35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989" y="5767236"/>
            <a:ext cx="2617646" cy="77167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39535AA8-7C6A-CA64-5760-ED63E14134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5900" y="0"/>
            <a:ext cx="3086100" cy="2647950"/>
          </a:xfrm>
          <a:prstGeom prst="rect">
            <a:avLst/>
          </a:prstGeom>
          <a:scene3d>
            <a:camera prst="orthographicFront">
              <a:rot lat="0" lon="0" rev="10799999"/>
            </a:camera>
            <a:lightRig rig="threePt" dir="t"/>
          </a:scene3d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551635D9-35AE-0D9D-5EB0-7B218866F807}"/>
              </a:ext>
            </a:extLst>
          </p:cNvPr>
          <p:cNvSpPr txBox="1"/>
          <p:nvPr/>
        </p:nvSpPr>
        <p:spPr>
          <a:xfrm>
            <a:off x="313593" y="627367"/>
            <a:ext cx="10474037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>
                <a:solidFill>
                  <a:srgbClr val="FF0000"/>
                </a:solidFill>
              </a:rPr>
              <a:t>ZAPAMIĘTAJ!!!</a:t>
            </a:r>
          </a:p>
          <a:p>
            <a:endParaRPr lang="pl-PL" sz="4400" dirty="0"/>
          </a:p>
          <a:p>
            <a:r>
              <a:rPr lang="pl-PL" sz="4000" dirty="0"/>
              <a:t>KAŻDE PRZEMIESZCZENIE PRZESYŁKI ŚWIŃ MUSI UZYSKAĆ </a:t>
            </a:r>
            <a:r>
              <a:rPr lang="pl-PL" sz="4000" u="sng" dirty="0">
                <a:solidFill>
                  <a:srgbClr val="FF0000"/>
                </a:solidFill>
              </a:rPr>
              <a:t>ZEZWOLENIE</a:t>
            </a:r>
            <a:r>
              <a:rPr lang="pl-PL" sz="4000" dirty="0"/>
              <a:t> OD PLW !!!</a:t>
            </a:r>
          </a:p>
          <a:p>
            <a:endParaRPr lang="pl-PL" sz="4000" dirty="0"/>
          </a:p>
          <a:p>
            <a:r>
              <a:rPr lang="pl-PL" sz="4000" dirty="0"/>
              <a:t>PRZESYŁCE MUSI TOWARZYSZYĆ ŚWIADECTWO ZDROWIA !</a:t>
            </a:r>
          </a:p>
          <a:p>
            <a:endParaRPr lang="pl-PL" sz="40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994279" y="4707682"/>
            <a:ext cx="2884128" cy="2119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780428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36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5511ADF9-A57F-759E-B001-091A8C66386A}"/>
              </a:ext>
            </a:extLst>
          </p:cNvPr>
          <p:cNvSpPr txBox="1"/>
          <p:nvPr/>
        </p:nvSpPr>
        <p:spPr>
          <a:xfrm>
            <a:off x="74776" y="719020"/>
            <a:ext cx="5544670" cy="1015663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Wszystkie przemieszczenia, na które udzielono zezwolenia, muszą być realizowane: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pl-PL" altLang="pl-PL" sz="1200" dirty="0">
                <a:solidFill>
                  <a:schemeClr val="tx1"/>
                </a:solidFill>
              </a:rPr>
              <a:t>w </a:t>
            </a:r>
            <a:r>
              <a:rPr lang="pl-PL" altLang="pl-PL" sz="1200" b="1" dirty="0">
                <a:solidFill>
                  <a:srgbClr val="00B050"/>
                </a:solidFill>
              </a:rPr>
              <a:t>pierwszej kolejności </a:t>
            </a:r>
            <a:r>
              <a:rPr lang="pl-PL" altLang="pl-PL" sz="1200" dirty="0">
                <a:solidFill>
                  <a:schemeClr val="tx1"/>
                </a:solidFill>
              </a:rPr>
              <a:t>z wykorzystaniem gł. autostrad i poł. kolejowych,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</a:pPr>
            <a:r>
              <a:rPr lang="pl-PL" altLang="pl-PL" sz="1200" b="1" dirty="0">
                <a:solidFill>
                  <a:srgbClr val="00B050"/>
                </a:solidFill>
              </a:rPr>
              <a:t>unikając przejazdu w pobliżu zakładów</a:t>
            </a:r>
            <a:r>
              <a:rPr lang="pl-PL" altLang="pl-PL" sz="1200" dirty="0">
                <a:solidFill>
                  <a:schemeClr val="tx1"/>
                </a:solidFill>
              </a:rPr>
              <a:t>, w których utrzymywane są </a:t>
            </a:r>
            <a:r>
              <a:rPr lang="pl-PL" altLang="pl-PL" sz="1200" b="1" dirty="0">
                <a:solidFill>
                  <a:srgbClr val="FF0000"/>
                </a:solidFill>
              </a:rPr>
              <a:t>zwierzęta z gatunków wrażliwych</a:t>
            </a:r>
            <a:r>
              <a:rPr lang="pl-PL" altLang="pl-PL" sz="1200" dirty="0">
                <a:solidFill>
                  <a:schemeClr val="tx1"/>
                </a:solidFill>
              </a:rPr>
              <a:t>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</a:pPr>
            <a:r>
              <a:rPr lang="pl-PL" sz="1200" b="1" dirty="0">
                <a:solidFill>
                  <a:srgbClr val="00B050"/>
                </a:solidFill>
              </a:rPr>
              <a:t>bez rozładunku </a:t>
            </a:r>
            <a:r>
              <a:rPr lang="pl-PL" sz="1200" dirty="0">
                <a:solidFill>
                  <a:schemeClr val="tx1"/>
                </a:solidFill>
              </a:rPr>
              <a:t>lub </a:t>
            </a:r>
            <a:r>
              <a:rPr lang="pl-PL" sz="1200" b="1" dirty="0">
                <a:solidFill>
                  <a:srgbClr val="00B050"/>
                </a:solidFill>
              </a:rPr>
              <a:t>postoju</a:t>
            </a:r>
            <a:r>
              <a:rPr lang="pl-PL" sz="1200" dirty="0">
                <a:solidFill>
                  <a:schemeClr val="tx1"/>
                </a:solidFill>
              </a:rPr>
              <a:t>, aż do rozładunku w zakładzie przeznaczenia.</a:t>
            </a:r>
            <a:endParaRPr lang="pl-PL" sz="1200" dirty="0"/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22C59043-11F2-73CE-E50B-BB7E9CCAD56A}"/>
              </a:ext>
            </a:extLst>
          </p:cNvPr>
          <p:cNvSpPr txBox="1"/>
          <p:nvPr/>
        </p:nvSpPr>
        <p:spPr>
          <a:xfrm>
            <a:off x="7131013" y="971971"/>
            <a:ext cx="4069976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pl-PL" sz="120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PLW odpowiedzialny za zakład pochodzenia </a:t>
            </a:r>
            <a:r>
              <a:rPr lang="pl-PL" sz="1200" b="1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</a:rPr>
              <a:t>wyznacza zakład przeznaczenia </a:t>
            </a:r>
            <a:r>
              <a:rPr lang="pl-PL" sz="120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i zawiadamia on właściwy organ odpowiedzialny za zakład przeznaczenia o takim wyznaczeniu.</a:t>
            </a:r>
            <a:endParaRPr lang="pl-PL" sz="1200" dirty="0"/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72113D84-AE77-C320-60C2-6AE1AA91FA8F}"/>
              </a:ext>
            </a:extLst>
          </p:cNvPr>
          <p:cNvSpPr txBox="1"/>
          <p:nvPr/>
        </p:nvSpPr>
        <p:spPr>
          <a:xfrm>
            <a:off x="2758269" y="1980183"/>
            <a:ext cx="4069976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pl-PL" sz="120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PLW odpowiedzialny za zakład pochodzenia </a:t>
            </a:r>
            <a:r>
              <a:rPr lang="pl-PL" sz="1200" b="1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</a:rPr>
              <a:t>weryfikuje</a:t>
            </a:r>
            <a:r>
              <a:rPr lang="pl-PL" sz="120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, czy zakład przeznaczenia zgadza się na wspomniane wyznaczenie oraz na przyjmowanie każdej przesyłki zwierząt lub produktów.</a:t>
            </a:r>
            <a:endParaRPr lang="pl-PL" sz="1200" dirty="0"/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30806910-9AD5-F101-26A0-B48D30A534A9}"/>
              </a:ext>
            </a:extLst>
          </p:cNvPr>
          <p:cNvSpPr txBox="1"/>
          <p:nvPr/>
        </p:nvSpPr>
        <p:spPr>
          <a:xfrm>
            <a:off x="1910884" y="3100815"/>
            <a:ext cx="4069976" cy="250837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360" indent="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None/>
            </a:pP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Przy udzielaniu zezwolenia na przemieszczanie zwierząt </a:t>
            </a:r>
            <a:r>
              <a:rPr lang="pl-PL" sz="1200" b="0" strike="noStrike" spc="-1" dirty="0">
                <a:uFill>
                  <a:solidFill>
                    <a:srgbClr val="FFFFFF"/>
                  </a:solidFill>
                </a:uFill>
                <a:latin typeface="Calibri"/>
              </a:rPr>
              <a:t>PLW zapewnia, </a:t>
            </a: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aby takie </a:t>
            </a:r>
            <a:r>
              <a:rPr lang="pl-PL" sz="1200" b="1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przemieszczanie nie stwarzało </a:t>
            </a:r>
            <a:r>
              <a:rPr lang="pl-PL" sz="1200" b="1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zagrożenia</a:t>
            </a:r>
            <a:r>
              <a:rPr lang="pl-PL" sz="1200" b="1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rozprzestrzenienia się choroby</a:t>
            </a: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na podstawie:</a:t>
            </a:r>
          </a:p>
          <a:p>
            <a:pPr marL="228600" indent="-22824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1200" b="1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badania klinicznego</a:t>
            </a: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z pozytywnymi wynikami, zwierząt utrzymywanych w zakładzie, w tym zwierząt, które mają być przemieszczane;</a:t>
            </a:r>
          </a:p>
          <a:p>
            <a:pPr marL="228600" indent="-22824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w stosownych przypadkach, </a:t>
            </a:r>
            <a:r>
              <a:rPr lang="pl-PL" sz="1200" b="1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badania laboratoryjnego</a:t>
            </a: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z pozytywnymi wynikami, zwierząt utrzymywanych w zakładzie, w tym zwierząt, które mają być przemieszczane; oraz</a:t>
            </a:r>
          </a:p>
          <a:p>
            <a:pPr marL="228600" indent="-22824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wyników </a:t>
            </a:r>
            <a:r>
              <a:rPr lang="pl-PL" sz="1200" b="1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wizytacji</a:t>
            </a:r>
            <a:r>
              <a:rPr lang="pl-PL" sz="12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w gospodarstwie – jeśli dostępne</a:t>
            </a:r>
            <a:endParaRPr lang="pl-PL" sz="1200" dirty="0"/>
          </a:p>
        </p:txBody>
      </p:sp>
      <p:sp>
        <p:nvSpPr>
          <p:cNvPr id="12" name="Symbol zastępczy zawartości 2">
            <a:extLst>
              <a:ext uri="{FF2B5EF4-FFF2-40B4-BE49-F238E27FC236}">
                <a16:creationId xmlns:a16="http://schemas.microsoft.com/office/drawing/2014/main" id="{CA04366B-6F8C-4818-B802-4C11965426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5134" y="3187352"/>
            <a:ext cx="5364603" cy="1567528"/>
          </a:xfrm>
          <a:ln>
            <a:solidFill>
              <a:srgbClr val="0070C0"/>
            </a:solidFill>
          </a:ln>
        </p:spPr>
        <p:txBody>
          <a:bodyPr>
            <a:normAutofit/>
          </a:bodyPr>
          <a:lstStyle/>
          <a:p>
            <a:pPr marL="360" indent="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None/>
            </a:pP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Przy udzielaniu zezwolenia na transport produktów </a:t>
            </a:r>
            <a:r>
              <a:rPr lang="pl-PL" sz="1200" b="1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</a:rPr>
              <a:t>właściwy organ musi zapewnić</a:t>
            </a:r>
            <a:r>
              <a:rPr lang="pl-PL" sz="1200" b="0" strike="noStrike" spc="-1" dirty="0">
                <a:uFill>
                  <a:solidFill>
                    <a:srgbClr val="FFFFFF"/>
                  </a:solidFill>
                </a:uFill>
              </a:rPr>
              <a:t>:</a:t>
            </a:r>
          </a:p>
          <a:p>
            <a:pPr marL="34326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AutoNum type="alphaLcParenR"/>
            </a:pP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pl-PL" sz="1200" b="1" strike="noStrike" spc="-1" dirty="0">
                <a:solidFill>
                  <a:srgbClr val="00B050"/>
                </a:solidFill>
                <a:uFill>
                  <a:solidFill>
                    <a:srgbClr val="FFFFFF"/>
                  </a:solidFill>
                </a:uFill>
              </a:rPr>
              <a:t>wyraźnie oddzielenie</a:t>
            </a: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, w trakcie całego procesu produkcji i przechowywania produktów od produktów, które </a:t>
            </a:r>
            <a:r>
              <a:rPr lang="pl-PL" sz="1200" b="1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</a:rPr>
              <a:t>nie kwalifikują się </a:t>
            </a: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do wysłania poza obszar objęty ograniczeniami;</a:t>
            </a:r>
          </a:p>
          <a:p>
            <a:pPr marL="34326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AutoNum type="alphaLcParenR"/>
            </a:pP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produkty </a:t>
            </a:r>
            <a:r>
              <a:rPr lang="pl-PL" sz="1200" b="1" strike="noStrike" spc="-1" dirty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</a:rPr>
              <a:t>nie mogą </a:t>
            </a:r>
            <a:r>
              <a:rPr lang="pl-PL" sz="1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być transportowane wraz z produktami, które nie kwalifikują się do wysłania poza obszar objęty ograniczeniami.</a:t>
            </a:r>
          </a:p>
          <a:p>
            <a:pPr marL="34326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AutoNum type="alphaLcParenR" startAt="2"/>
            </a:pPr>
            <a:endParaRPr lang="pl-PL" sz="12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sz="2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14" name="Picture 4" descr="Road Icon Png #323314 - Free Icons Library">
            <a:extLst>
              <a:ext uri="{FF2B5EF4-FFF2-40B4-BE49-F238E27FC236}">
                <a16:creationId xmlns:a16="http://schemas.microsoft.com/office/drawing/2014/main" id="{A5B0A774-5BB1-A143-05B9-EA187E940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23451" y="855237"/>
            <a:ext cx="256953" cy="743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Grafika 14" descr="Stetoskop">
            <a:extLst>
              <a:ext uri="{FF2B5EF4-FFF2-40B4-BE49-F238E27FC236}">
                <a16:creationId xmlns:a16="http://schemas.microsoft.com/office/drawing/2014/main" id="{E98839BA-3E84-FB91-BBBF-D1333E86998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5130" y="2894529"/>
            <a:ext cx="756292" cy="756292"/>
          </a:xfrm>
          <a:prstGeom prst="rect">
            <a:avLst/>
          </a:prstGeom>
        </p:spPr>
      </p:pic>
      <p:pic>
        <p:nvPicPr>
          <p:cNvPr id="16" name="Picture 6" descr="Blood sample - Free education icons">
            <a:extLst>
              <a:ext uri="{FF2B5EF4-FFF2-40B4-BE49-F238E27FC236}">
                <a16:creationId xmlns:a16="http://schemas.microsoft.com/office/drawing/2014/main" id="{B55E489D-6461-0C89-137D-4134E963F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74" y="3841474"/>
            <a:ext cx="653770" cy="65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Grafika 16" descr="Oko">
            <a:extLst>
              <a:ext uri="{FF2B5EF4-FFF2-40B4-BE49-F238E27FC236}">
                <a16:creationId xmlns:a16="http://schemas.microsoft.com/office/drawing/2014/main" id="{3E75C4C8-28C6-1817-C849-6C45B5DB764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47557" y="4560053"/>
            <a:ext cx="852759" cy="852759"/>
          </a:xfrm>
          <a:prstGeom prst="rect">
            <a:avLst/>
          </a:prstGeom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29BBC566-B667-A08D-BD42-EB9A8DA4AFC6}"/>
              </a:ext>
            </a:extLst>
          </p:cNvPr>
          <p:cNvSpPr txBox="1"/>
          <p:nvPr/>
        </p:nvSpPr>
        <p:spPr>
          <a:xfrm>
            <a:off x="91752" y="166997"/>
            <a:ext cx="787209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pl-PL" dirty="0"/>
              <a:t>PLW UDZIELA </a:t>
            </a:r>
            <a:r>
              <a:rPr lang="pl-PL" b="1" u="sng" dirty="0"/>
              <a:t>ZEZWOLENIA</a:t>
            </a:r>
            <a:r>
              <a:rPr lang="pl-PL" dirty="0"/>
              <a:t> NA TRANSPORT ŚWIŃ, GDY SPEŁNIONE SĄ WARUNKI…</a:t>
            </a:r>
          </a:p>
        </p:txBody>
      </p:sp>
      <p:sp>
        <p:nvSpPr>
          <p:cNvPr id="2" name="pole tekstowe 1">
            <a:extLst>
              <a:ext uri="{FF2B5EF4-FFF2-40B4-BE49-F238E27FC236}">
                <a16:creationId xmlns:a16="http://schemas.microsoft.com/office/drawing/2014/main" id="{DCFB764F-F923-4E9F-4739-52EF647D07D7}"/>
              </a:ext>
            </a:extLst>
          </p:cNvPr>
          <p:cNvSpPr txBox="1"/>
          <p:nvPr/>
        </p:nvSpPr>
        <p:spPr>
          <a:xfrm>
            <a:off x="6023451" y="5147529"/>
            <a:ext cx="63612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" marR="0" lvl="0" indent="0" algn="l" defTabSz="914400" rtl="0" eaLnBrk="1" fontAlgn="auto" latinLnBrk="0" hangingPunct="1">
              <a:lnSpc>
                <a:spcPct val="100000"/>
              </a:lnSpc>
              <a:spcBef>
                <a:spcPts val="1001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sz="12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Calibri" panose="020F0502020204030204"/>
                <a:ea typeface="+mn-ea"/>
                <a:cs typeface="+mn-cs"/>
              </a:rPr>
              <a:t>Przy przyznawaniu odstępstw </a:t>
            </a:r>
            <a:r>
              <a:rPr kumimoji="0" lang="pl-PL" sz="1200" b="1" i="0" u="none" strike="noStrike" kern="1200" cap="none" spc="-1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Calibri" panose="020F0502020204030204"/>
                <a:ea typeface="+mn-ea"/>
                <a:cs typeface="+mn-cs"/>
              </a:rPr>
              <a:t>PLW zapewnia stosowanie dodatkowych środków bioasekuracji</a:t>
            </a:r>
            <a:r>
              <a:rPr kumimoji="0" lang="pl-PL" sz="12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Calibri" panose="020F0502020204030204"/>
                <a:ea typeface="+mn-ea"/>
                <a:cs typeface="+mn-cs"/>
              </a:rPr>
              <a:t>, począwszy od momentu załadunku, w trakcie całego transportu, do momentu rozładunku we wskazanym zakładzie przeznaczenia zgodnie z obowiązującymi w nim instrukcjami.</a:t>
            </a:r>
            <a:endParaRPr kumimoji="0" lang="pl-P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endParaRPr lang="pl-PL" dirty="0"/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15F7AAD1-F3B8-D740-2636-7CCB3AB14B2B}"/>
              </a:ext>
            </a:extLst>
          </p:cNvPr>
          <p:cNvSpPr txBox="1"/>
          <p:nvPr/>
        </p:nvSpPr>
        <p:spPr>
          <a:xfrm>
            <a:off x="7299101" y="1941162"/>
            <a:ext cx="3733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800" b="1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PLW wydaje zezwolenia na przemieszczenie jeśli uzna, że ryzyko rozprzestrzeniania ASF jest </a:t>
            </a:r>
            <a:r>
              <a:rPr lang="pl-PL" sz="1800" b="1" u="sng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ZNIKOME</a:t>
            </a:r>
            <a:r>
              <a:rPr lang="pl-PL" sz="1800" u="sng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pl-PL" u="sng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758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37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2" name="Grafika 1" descr="Ciężarówka">
            <a:extLst>
              <a:ext uri="{FF2B5EF4-FFF2-40B4-BE49-F238E27FC236}">
                <a16:creationId xmlns:a16="http://schemas.microsoft.com/office/drawing/2014/main" id="{B6E60C94-0186-76B4-4245-E96BF09DF1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75257" y="-530238"/>
            <a:ext cx="3488874" cy="3488874"/>
          </a:xfrm>
          <a:prstGeom prst="rect">
            <a:avLst/>
          </a:prstGeom>
        </p:spPr>
      </p:pic>
      <p:cxnSp>
        <p:nvCxnSpPr>
          <p:cNvPr id="8" name="Łącznik prosty ze strzałką 7">
            <a:extLst>
              <a:ext uri="{FF2B5EF4-FFF2-40B4-BE49-F238E27FC236}">
                <a16:creationId xmlns:a16="http://schemas.microsoft.com/office/drawing/2014/main" id="{DAC9E822-7C26-BE99-B376-30CDD4A53300}"/>
              </a:ext>
            </a:extLst>
          </p:cNvPr>
          <p:cNvCxnSpPr>
            <a:cxnSpLocks/>
          </p:cNvCxnSpPr>
          <p:nvPr/>
        </p:nvCxnSpPr>
        <p:spPr>
          <a:xfrm>
            <a:off x="1607419" y="2204185"/>
            <a:ext cx="0" cy="949221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>
            <a:extLst>
              <a:ext uri="{FF2B5EF4-FFF2-40B4-BE49-F238E27FC236}">
                <a16:creationId xmlns:a16="http://schemas.microsoft.com/office/drawing/2014/main" id="{C146FD47-08EA-AE43-B6FD-54A724AADAC9}"/>
              </a:ext>
            </a:extLst>
          </p:cNvPr>
          <p:cNvCxnSpPr>
            <a:cxnSpLocks/>
          </p:cNvCxnSpPr>
          <p:nvPr/>
        </p:nvCxnSpPr>
        <p:spPr>
          <a:xfrm>
            <a:off x="2749921" y="2204185"/>
            <a:ext cx="3034862" cy="1080038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F2FB6788-B51A-11C0-BBA5-6C0B4B5F440D}"/>
              </a:ext>
            </a:extLst>
          </p:cNvPr>
          <p:cNvSpPr txBox="1"/>
          <p:nvPr/>
        </p:nvSpPr>
        <p:spPr>
          <a:xfrm>
            <a:off x="6103441" y="3201292"/>
            <a:ext cx="4312382" cy="3323987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400" dirty="0"/>
              <a:t>skonstruowane i utrzymywane </a:t>
            </a:r>
            <a:r>
              <a:rPr lang="pl-PL" sz="1400" b="1" dirty="0"/>
              <a:t>w sposób zapobiegający wszelkim przeciekom</a:t>
            </a:r>
            <a:r>
              <a:rPr lang="pl-PL" sz="1400" dirty="0"/>
              <a:t> lub </a:t>
            </a:r>
            <a:r>
              <a:rPr lang="pl-PL" sz="1400" b="1" dirty="0"/>
              <a:t>ucieczce zwierząt</a:t>
            </a:r>
            <a:r>
              <a:rPr lang="pl-PL" sz="1400" dirty="0"/>
              <a:t>, wypadnięciu </a:t>
            </a:r>
            <a:r>
              <a:rPr lang="pl-PL" sz="1400" b="1" dirty="0"/>
              <a:t>produktów</a:t>
            </a:r>
            <a:r>
              <a:rPr lang="pl-PL" sz="1400" dirty="0"/>
              <a:t> lub </a:t>
            </a:r>
            <a:r>
              <a:rPr lang="pl-PL" sz="1400" b="1" dirty="0"/>
              <a:t>wszelkich elementów stanowiących zagrożenie dla zdrowia zwierząt</a:t>
            </a:r>
            <a:r>
              <a:rPr lang="pl-PL" sz="1400" dirty="0"/>
              <a:t>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400" dirty="0"/>
              <a:t>oczyszczane i dezynfekowane </a:t>
            </a:r>
            <a:r>
              <a:rPr lang="pl-PL" sz="1400" b="1" dirty="0">
                <a:solidFill>
                  <a:srgbClr val="FF0000"/>
                </a:solidFill>
              </a:rPr>
              <a:t>niezwłocznie</a:t>
            </a:r>
            <a:r>
              <a:rPr lang="pl-PL" sz="1400" dirty="0"/>
              <a:t> po każdym transporcie zwierząt, produktów lub wszelkich elementów stanowiących zagrożenie dla zdrowia zwierząt, a następnie, w stosownych przypadkach, dezynfekowane ponownie oraz każdorazowo wysuszone lub pozostawione do wyschnięcia przed jakimkolwiek nowym załadunkiem zwierząt lub produktów; oraz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400" dirty="0"/>
              <a:t>w stosownych przypadkach, były poddawane </a:t>
            </a:r>
            <a:r>
              <a:rPr lang="pl-PL" sz="1400" b="1" dirty="0"/>
              <a:t>dezynsekcji</a:t>
            </a:r>
            <a:r>
              <a:rPr lang="pl-PL" sz="1400" dirty="0"/>
              <a:t> i </a:t>
            </a:r>
            <a:r>
              <a:rPr lang="pl-PL" sz="1400" b="1" dirty="0"/>
              <a:t>deratyzacji</a:t>
            </a:r>
            <a:r>
              <a:rPr lang="pl-PL" sz="1400" dirty="0"/>
              <a:t> przed realizacją transportu.</a:t>
            </a:r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4339803E-87DB-B9D3-3998-DAF3EEA1F81A}"/>
              </a:ext>
            </a:extLst>
          </p:cNvPr>
          <p:cNvSpPr txBox="1"/>
          <p:nvPr/>
        </p:nvSpPr>
        <p:spPr>
          <a:xfrm>
            <a:off x="156615" y="3284223"/>
            <a:ext cx="4449668" cy="738664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/>
              <a:t>czyszczone</a:t>
            </a:r>
            <a:r>
              <a:rPr lang="pl-PL" sz="1400" dirty="0"/>
              <a:t> i </a:t>
            </a:r>
            <a:r>
              <a:rPr lang="pl-PL" sz="1400" b="1" dirty="0"/>
              <a:t>odkażane</a:t>
            </a:r>
            <a:r>
              <a:rPr lang="pl-PL" sz="1400" dirty="0"/>
              <a:t> (z zastosowaniem odpowiednich biobójczych preparatów) + dokumentacja pod kontrolą PLW</a:t>
            </a:r>
            <a:endParaRPr lang="pl-PL" sz="1400" b="1" dirty="0"/>
          </a:p>
        </p:txBody>
      </p:sp>
      <p:cxnSp>
        <p:nvCxnSpPr>
          <p:cNvPr id="18" name="Łącznik prosty ze strzałką 17">
            <a:extLst>
              <a:ext uri="{FF2B5EF4-FFF2-40B4-BE49-F238E27FC236}">
                <a16:creationId xmlns:a16="http://schemas.microsoft.com/office/drawing/2014/main" id="{67597716-1881-F627-AA91-F3CE9B91DDA1}"/>
              </a:ext>
            </a:extLst>
          </p:cNvPr>
          <p:cNvCxnSpPr>
            <a:cxnSpLocks/>
          </p:cNvCxnSpPr>
          <p:nvPr/>
        </p:nvCxnSpPr>
        <p:spPr>
          <a:xfrm>
            <a:off x="4317603" y="1373014"/>
            <a:ext cx="3334481" cy="0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CFD640E2-826C-D12C-5812-5F9598844E45}"/>
              </a:ext>
            </a:extLst>
          </p:cNvPr>
          <p:cNvSpPr txBox="1"/>
          <p:nvPr/>
        </p:nvSpPr>
        <p:spPr>
          <a:xfrm>
            <a:off x="7988968" y="843907"/>
            <a:ext cx="3647975" cy="175432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przemieszczanie przesyłek świń utrzymywanych na obszarach objętych </a:t>
            </a:r>
            <a:r>
              <a:rPr lang="pl-PL" b="1" dirty="0">
                <a:solidFill>
                  <a:srgbClr val="0070C0"/>
                </a:solidFill>
              </a:rPr>
              <a:t>ograniczeniami I</a:t>
            </a:r>
            <a:r>
              <a:rPr lang="pl-PL" dirty="0"/>
              <a:t>, </a:t>
            </a:r>
            <a:r>
              <a:rPr lang="pl-PL" b="1" dirty="0">
                <a:solidFill>
                  <a:srgbClr val="FF9999"/>
                </a:solidFill>
              </a:rPr>
              <a:t>II</a:t>
            </a:r>
            <a:r>
              <a:rPr lang="pl-PL" dirty="0"/>
              <a:t> i </a:t>
            </a:r>
            <a:r>
              <a:rPr lang="pl-PL" b="1" dirty="0">
                <a:solidFill>
                  <a:srgbClr val="FF0000"/>
                </a:solidFill>
              </a:rPr>
              <a:t>III</a:t>
            </a:r>
            <a:r>
              <a:rPr lang="pl-PL" dirty="0"/>
              <a:t> </a:t>
            </a:r>
            <a:br>
              <a:rPr lang="pl-PL" dirty="0"/>
            </a:br>
            <a:r>
              <a:rPr lang="pl-PL" b="1" u="sng" dirty="0"/>
              <a:t>w obrębie i poza te obszary </a:t>
            </a:r>
            <a:r>
              <a:rPr lang="pl-PL" dirty="0"/>
              <a:t>realizowane środkami transportu, które są: </a:t>
            </a:r>
          </a:p>
        </p:txBody>
      </p:sp>
      <p:pic>
        <p:nvPicPr>
          <p:cNvPr id="23" name="Grafika 22" descr="Świnia">
            <a:extLst>
              <a:ext uri="{FF2B5EF4-FFF2-40B4-BE49-F238E27FC236}">
                <a16:creationId xmlns:a16="http://schemas.microsoft.com/office/drawing/2014/main" id="{29C1AB3A-33E4-0D71-4B20-6E5A144C682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399772" y="1440966"/>
            <a:ext cx="914400" cy="914400"/>
          </a:xfrm>
          <a:prstGeom prst="rect">
            <a:avLst/>
          </a:prstGeom>
        </p:spPr>
      </p:pic>
      <p:pic>
        <p:nvPicPr>
          <p:cNvPr id="17" name="Grafika 16" descr="Szczur">
            <a:extLst>
              <a:ext uri="{FF2B5EF4-FFF2-40B4-BE49-F238E27FC236}">
                <a16:creationId xmlns:a16="http://schemas.microsoft.com/office/drawing/2014/main" id="{F1CF71F5-DDD2-46F8-0455-BFAC6C8D675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849465" y="4912633"/>
            <a:ext cx="1029733" cy="1029733"/>
          </a:xfrm>
          <a:prstGeom prst="rect">
            <a:avLst/>
          </a:prstGeom>
        </p:spPr>
      </p:pic>
      <p:pic>
        <p:nvPicPr>
          <p:cNvPr id="21" name="Grafika 20" descr="Chrząszcz">
            <a:extLst>
              <a:ext uri="{FF2B5EF4-FFF2-40B4-BE49-F238E27FC236}">
                <a16:creationId xmlns:a16="http://schemas.microsoft.com/office/drawing/2014/main" id="{6A6CF4C2-0798-287B-1636-76A002254CE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607210" y="4396664"/>
            <a:ext cx="556598" cy="556598"/>
          </a:xfrm>
          <a:prstGeom prst="rect">
            <a:avLst/>
          </a:prstGeom>
        </p:spPr>
      </p:pic>
      <p:sp>
        <p:nvSpPr>
          <p:cNvPr id="27" name="Znak mnożenia 26">
            <a:extLst>
              <a:ext uri="{FF2B5EF4-FFF2-40B4-BE49-F238E27FC236}">
                <a16:creationId xmlns:a16="http://schemas.microsoft.com/office/drawing/2014/main" id="{F36CE55F-CB7F-06CF-0009-BC8077A779AD}"/>
              </a:ext>
            </a:extLst>
          </p:cNvPr>
          <p:cNvSpPr/>
          <p:nvPr/>
        </p:nvSpPr>
        <p:spPr>
          <a:xfrm>
            <a:off x="10428309" y="4225173"/>
            <a:ext cx="914400" cy="899579"/>
          </a:xfrm>
          <a:prstGeom prst="mathMultiply">
            <a:avLst>
              <a:gd name="adj1" fmla="val 6479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8" name="Znak mnożenia 27">
            <a:extLst>
              <a:ext uri="{FF2B5EF4-FFF2-40B4-BE49-F238E27FC236}">
                <a16:creationId xmlns:a16="http://schemas.microsoft.com/office/drawing/2014/main" id="{F0755FC8-9D38-FB8B-64E2-439B3235D89E}"/>
              </a:ext>
            </a:extLst>
          </p:cNvPr>
          <p:cNvSpPr/>
          <p:nvPr/>
        </p:nvSpPr>
        <p:spPr>
          <a:xfrm>
            <a:off x="10838199" y="4912633"/>
            <a:ext cx="1052263" cy="1029733"/>
          </a:xfrm>
          <a:prstGeom prst="mathMultiply">
            <a:avLst>
              <a:gd name="adj1" fmla="val 6479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3" name="Grafika 2" descr="Świnia">
            <a:extLst>
              <a:ext uri="{FF2B5EF4-FFF2-40B4-BE49-F238E27FC236}">
                <a16:creationId xmlns:a16="http://schemas.microsoft.com/office/drawing/2014/main" id="{E0C2C9A2-2629-6B73-700E-6781FE5E31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532953" y="188933"/>
            <a:ext cx="914400" cy="914400"/>
          </a:xfrm>
          <a:prstGeom prst="rect">
            <a:avLst/>
          </a:prstGeom>
        </p:spPr>
      </p:pic>
      <p:pic>
        <p:nvPicPr>
          <p:cNvPr id="5" name="Grafika 4" descr="Świnia">
            <a:extLst>
              <a:ext uri="{FF2B5EF4-FFF2-40B4-BE49-F238E27FC236}">
                <a16:creationId xmlns:a16="http://schemas.microsoft.com/office/drawing/2014/main" id="{51E53A52-727D-BBAB-3685-4A049CA6335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116175" y="299799"/>
            <a:ext cx="914400" cy="914400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10AE0B07-8C53-A5C5-A0B0-5D13CFB86491}"/>
              </a:ext>
            </a:extLst>
          </p:cNvPr>
          <p:cNvSpPr txBox="1"/>
          <p:nvPr/>
        </p:nvSpPr>
        <p:spPr>
          <a:xfrm>
            <a:off x="-66801" y="4691652"/>
            <a:ext cx="60485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>
                <a:solidFill>
                  <a:srgbClr val="FF0000"/>
                </a:solidFill>
              </a:rPr>
              <a:t>WYMOGI DLA ŚRODKÓW TRANSPORTU</a:t>
            </a:r>
          </a:p>
        </p:txBody>
      </p:sp>
    </p:spTree>
    <p:extLst>
      <p:ext uri="{BB962C8B-B14F-4D97-AF65-F5344CB8AC3E}">
        <p14:creationId xmlns:p14="http://schemas.microsoft.com/office/powerpoint/2010/main" val="37955081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38</a:t>
            </a:fld>
            <a:endParaRPr lang="pl-PL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2800" dirty="0">
                <a:solidFill>
                  <a:schemeClr val="tx1"/>
                </a:solidFill>
              </a:rPr>
              <a:t>Przemieszczania przesyłek świń utrzymywanych na obszarach objętych </a:t>
            </a:r>
            <a:r>
              <a:rPr lang="pl-PL" sz="2800" b="1" dirty="0">
                <a:solidFill>
                  <a:srgbClr val="0070C0"/>
                </a:solidFill>
              </a:rPr>
              <a:t>ograniczeniami I</a:t>
            </a:r>
            <a:r>
              <a:rPr lang="pl-PL" sz="2800" dirty="0">
                <a:solidFill>
                  <a:schemeClr val="tx1"/>
                </a:solidFill>
              </a:rPr>
              <a:t>,</a:t>
            </a:r>
            <a:r>
              <a:rPr lang="pl-PL" sz="2800" b="1" dirty="0">
                <a:solidFill>
                  <a:srgbClr val="FF9999"/>
                </a:solidFill>
              </a:rPr>
              <a:t> II </a:t>
            </a:r>
            <a:r>
              <a:rPr lang="pl-PL" sz="2800" dirty="0">
                <a:solidFill>
                  <a:schemeClr val="tx1"/>
                </a:solidFill>
              </a:rPr>
              <a:t>i </a:t>
            </a:r>
            <a:r>
              <a:rPr lang="pl-PL" sz="2800" b="1" dirty="0">
                <a:solidFill>
                  <a:srgbClr val="FF0000"/>
                </a:solidFill>
              </a:rPr>
              <a:t>III</a:t>
            </a:r>
            <a:r>
              <a:rPr lang="pl-PL" sz="2800" dirty="0">
                <a:solidFill>
                  <a:schemeClr val="tx1"/>
                </a:solidFill>
              </a:rPr>
              <a:t> w obrębie i poza te obszary</a:t>
            </a:r>
            <a:endParaRPr lang="pl-PL" sz="28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2" name="Grafika 1" descr="Świnia">
            <a:extLst>
              <a:ext uri="{FF2B5EF4-FFF2-40B4-BE49-F238E27FC236}">
                <a16:creationId xmlns:a16="http://schemas.microsoft.com/office/drawing/2014/main" id="{B7854FE5-CFD4-50CE-1713-2834271A79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38288" y="3077876"/>
            <a:ext cx="914400" cy="914400"/>
          </a:xfrm>
          <a:prstGeom prst="rect">
            <a:avLst/>
          </a:prstGeom>
        </p:spPr>
      </p:pic>
      <p:pic>
        <p:nvPicPr>
          <p:cNvPr id="7" name="Grafika 6" descr="Świnia">
            <a:extLst>
              <a:ext uri="{FF2B5EF4-FFF2-40B4-BE49-F238E27FC236}">
                <a16:creationId xmlns:a16="http://schemas.microsoft.com/office/drawing/2014/main" id="{51E14CC7-7A0E-A993-A9D0-A0241F5989B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452340" y="2829605"/>
            <a:ext cx="914400" cy="914400"/>
          </a:xfrm>
          <a:prstGeom prst="rect">
            <a:avLst/>
          </a:prstGeom>
        </p:spPr>
      </p:pic>
      <p:pic>
        <p:nvPicPr>
          <p:cNvPr id="8" name="Grafika 7" descr="Świnia">
            <a:extLst>
              <a:ext uri="{FF2B5EF4-FFF2-40B4-BE49-F238E27FC236}">
                <a16:creationId xmlns:a16="http://schemas.microsoft.com/office/drawing/2014/main" id="{BC5EA84C-43FE-78DF-3AE0-F87C19D9A0E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455814" y="1223658"/>
            <a:ext cx="914400" cy="914400"/>
          </a:xfrm>
          <a:prstGeom prst="rect">
            <a:avLst/>
          </a:prstGeom>
        </p:spPr>
      </p:pic>
      <p:pic>
        <p:nvPicPr>
          <p:cNvPr id="9" name="Grafika 8" descr="Świnia">
            <a:extLst>
              <a:ext uri="{FF2B5EF4-FFF2-40B4-BE49-F238E27FC236}">
                <a16:creationId xmlns:a16="http://schemas.microsoft.com/office/drawing/2014/main" id="{5932F9D5-E2D6-4301-81D5-3ADB584120A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463917" y="1673008"/>
            <a:ext cx="914400" cy="914400"/>
          </a:xfrm>
          <a:prstGeom prst="rect">
            <a:avLst/>
          </a:prstGeom>
        </p:spPr>
      </p:pic>
      <p:pic>
        <p:nvPicPr>
          <p:cNvPr id="10" name="Grafika 9" descr="Świnia">
            <a:extLst>
              <a:ext uri="{FF2B5EF4-FFF2-40B4-BE49-F238E27FC236}">
                <a16:creationId xmlns:a16="http://schemas.microsoft.com/office/drawing/2014/main" id="{721FCEEB-FFD9-E3B7-5609-65ECC0CF7A9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353668" y="4448787"/>
            <a:ext cx="914400" cy="914400"/>
          </a:xfrm>
          <a:prstGeom prst="rect">
            <a:avLst/>
          </a:prstGeom>
        </p:spPr>
      </p:pic>
      <p:pic>
        <p:nvPicPr>
          <p:cNvPr id="11" name="Grafika 10" descr="Świnia">
            <a:extLst>
              <a:ext uri="{FF2B5EF4-FFF2-40B4-BE49-F238E27FC236}">
                <a16:creationId xmlns:a16="http://schemas.microsoft.com/office/drawing/2014/main" id="{B6836AAD-AC2C-B19E-1DBB-0C6BB723D00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579938" y="4804608"/>
            <a:ext cx="914400" cy="914400"/>
          </a:xfrm>
          <a:prstGeom prst="rect">
            <a:avLst/>
          </a:prstGeom>
        </p:spPr>
      </p:pic>
      <p:sp>
        <p:nvSpPr>
          <p:cNvPr id="12" name="Prostokąt 11">
            <a:extLst>
              <a:ext uri="{FF2B5EF4-FFF2-40B4-BE49-F238E27FC236}">
                <a16:creationId xmlns:a16="http://schemas.microsoft.com/office/drawing/2014/main" id="{5F8E3192-1815-5E88-81E7-C54B1F282C29}"/>
              </a:ext>
            </a:extLst>
          </p:cNvPr>
          <p:cNvSpPr/>
          <p:nvPr/>
        </p:nvSpPr>
        <p:spPr>
          <a:xfrm>
            <a:off x="1410921" y="1270382"/>
            <a:ext cx="2036791" cy="13008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>
            <a:extLst>
              <a:ext uri="{FF2B5EF4-FFF2-40B4-BE49-F238E27FC236}">
                <a16:creationId xmlns:a16="http://schemas.microsoft.com/office/drawing/2014/main" id="{A770C355-AAD6-0185-E081-4E268B978AB2}"/>
              </a:ext>
            </a:extLst>
          </p:cNvPr>
          <p:cNvSpPr/>
          <p:nvPr/>
        </p:nvSpPr>
        <p:spPr>
          <a:xfrm>
            <a:off x="1429982" y="2938256"/>
            <a:ext cx="2036791" cy="122829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>
            <a:extLst>
              <a:ext uri="{FF2B5EF4-FFF2-40B4-BE49-F238E27FC236}">
                <a16:creationId xmlns:a16="http://schemas.microsoft.com/office/drawing/2014/main" id="{95A4404A-3EF7-C5FF-1649-F3CC504D59E5}"/>
              </a:ext>
            </a:extLst>
          </p:cNvPr>
          <p:cNvSpPr/>
          <p:nvPr/>
        </p:nvSpPr>
        <p:spPr>
          <a:xfrm>
            <a:off x="1429268" y="4507595"/>
            <a:ext cx="2036791" cy="122829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16" name="Łącznik prosty ze strzałką 15">
            <a:extLst>
              <a:ext uri="{FF2B5EF4-FFF2-40B4-BE49-F238E27FC236}">
                <a16:creationId xmlns:a16="http://schemas.microsoft.com/office/drawing/2014/main" id="{785BDC0A-AB8F-3E24-5AA6-1A2C4AE8D349}"/>
              </a:ext>
            </a:extLst>
          </p:cNvPr>
          <p:cNvCxnSpPr>
            <a:cxnSpLocks/>
          </p:cNvCxnSpPr>
          <p:nvPr/>
        </p:nvCxnSpPr>
        <p:spPr>
          <a:xfrm>
            <a:off x="3268068" y="2022231"/>
            <a:ext cx="4119868" cy="887224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Łącznik prosty ze strzałką 17">
            <a:extLst>
              <a:ext uri="{FF2B5EF4-FFF2-40B4-BE49-F238E27FC236}">
                <a16:creationId xmlns:a16="http://schemas.microsoft.com/office/drawing/2014/main" id="{170EB615-9F75-394F-251A-4E11FAE73CCE}"/>
              </a:ext>
            </a:extLst>
          </p:cNvPr>
          <p:cNvCxnSpPr/>
          <p:nvPr/>
        </p:nvCxnSpPr>
        <p:spPr>
          <a:xfrm>
            <a:off x="3366740" y="3429000"/>
            <a:ext cx="4021196" cy="0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Łącznik prosty ze strzałką 19">
            <a:extLst>
              <a:ext uri="{FF2B5EF4-FFF2-40B4-BE49-F238E27FC236}">
                <a16:creationId xmlns:a16="http://schemas.microsoft.com/office/drawing/2014/main" id="{C469B5D0-C6FB-F3D1-97CE-9B51979A8AC2}"/>
              </a:ext>
            </a:extLst>
          </p:cNvPr>
          <p:cNvCxnSpPr/>
          <p:nvPr/>
        </p:nvCxnSpPr>
        <p:spPr>
          <a:xfrm flipV="1">
            <a:off x="3268068" y="3865418"/>
            <a:ext cx="4223777" cy="1396390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Znak mnożenia 20">
            <a:extLst>
              <a:ext uri="{FF2B5EF4-FFF2-40B4-BE49-F238E27FC236}">
                <a16:creationId xmlns:a16="http://schemas.microsoft.com/office/drawing/2014/main" id="{95FDEDD9-2CFF-5FC2-07C4-A0127829419D}"/>
              </a:ext>
            </a:extLst>
          </p:cNvPr>
          <p:cNvSpPr/>
          <p:nvPr/>
        </p:nvSpPr>
        <p:spPr>
          <a:xfrm>
            <a:off x="4629276" y="1710127"/>
            <a:ext cx="1299123" cy="1396390"/>
          </a:xfrm>
          <a:prstGeom prst="mathMultiply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2" name="Znak mnożenia 21">
            <a:extLst>
              <a:ext uri="{FF2B5EF4-FFF2-40B4-BE49-F238E27FC236}">
                <a16:creationId xmlns:a16="http://schemas.microsoft.com/office/drawing/2014/main" id="{DDA43D4A-DFC2-FF1A-4C11-95CF2CC04C47}"/>
              </a:ext>
            </a:extLst>
          </p:cNvPr>
          <p:cNvSpPr/>
          <p:nvPr/>
        </p:nvSpPr>
        <p:spPr>
          <a:xfrm>
            <a:off x="4629277" y="2730805"/>
            <a:ext cx="1299123" cy="1396390"/>
          </a:xfrm>
          <a:prstGeom prst="mathMultiply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3" name="Znak mnożenia 22">
            <a:extLst>
              <a:ext uri="{FF2B5EF4-FFF2-40B4-BE49-F238E27FC236}">
                <a16:creationId xmlns:a16="http://schemas.microsoft.com/office/drawing/2014/main" id="{DFE59093-0569-8A2F-ED05-7190707532FD}"/>
              </a:ext>
            </a:extLst>
          </p:cNvPr>
          <p:cNvSpPr/>
          <p:nvPr/>
        </p:nvSpPr>
        <p:spPr>
          <a:xfrm>
            <a:off x="4654583" y="3966797"/>
            <a:ext cx="1299123" cy="1396390"/>
          </a:xfrm>
          <a:prstGeom prst="mathMultiply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4" name="pole tekstowe 23">
            <a:extLst>
              <a:ext uri="{FF2B5EF4-FFF2-40B4-BE49-F238E27FC236}">
                <a16:creationId xmlns:a16="http://schemas.microsoft.com/office/drawing/2014/main" id="{17C090EA-BC56-5E82-4ED0-8D9DDE23648C}"/>
              </a:ext>
            </a:extLst>
          </p:cNvPr>
          <p:cNvSpPr txBox="1"/>
          <p:nvPr/>
        </p:nvSpPr>
        <p:spPr>
          <a:xfrm>
            <a:off x="7577850" y="3048544"/>
            <a:ext cx="3775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rgbClr val="FF0000"/>
                </a:solidFill>
              </a:rPr>
              <a:t>CO DO ZASADY ZAKAZ </a:t>
            </a:r>
            <a:r>
              <a:rPr lang="pl-PL" dirty="0"/>
              <a:t>PRZEMIESZCZANIA W OBRĘBIE I POZA TE OBSZARY</a:t>
            </a:r>
          </a:p>
        </p:txBody>
      </p:sp>
      <p:sp>
        <p:nvSpPr>
          <p:cNvPr id="25" name="pole tekstowe 24">
            <a:extLst>
              <a:ext uri="{FF2B5EF4-FFF2-40B4-BE49-F238E27FC236}">
                <a16:creationId xmlns:a16="http://schemas.microsoft.com/office/drawing/2014/main" id="{4AE25660-3495-DBE4-E83F-BF6B7D06E42D}"/>
              </a:ext>
            </a:extLst>
          </p:cNvPr>
          <p:cNvSpPr txBox="1"/>
          <p:nvPr/>
        </p:nvSpPr>
        <p:spPr>
          <a:xfrm>
            <a:off x="7141516" y="4278268"/>
            <a:ext cx="4856871" cy="10156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pl-PL" sz="4000" dirty="0"/>
              <a:t>ALE </a:t>
            </a:r>
            <a:r>
              <a:rPr lang="pl-PL" sz="2000" dirty="0"/>
              <a:t>jest możliwość </a:t>
            </a:r>
            <a:r>
              <a:rPr lang="pl-PL" sz="2000" b="1" u="sng" dirty="0"/>
              <a:t>odstępstwa</a:t>
            </a:r>
            <a:r>
              <a:rPr lang="pl-PL" sz="2000" dirty="0"/>
              <a:t> od zakazu pod </a:t>
            </a:r>
            <a:r>
              <a:rPr lang="pl-PL" sz="2000" b="1" u="sng" dirty="0"/>
              <a:t>ściśle określonymi warunkami</a:t>
            </a: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EAB89CD0-5ED7-424D-AE5A-6B8338C938B3}"/>
              </a:ext>
            </a:extLst>
          </p:cNvPr>
          <p:cNvSpPr txBox="1"/>
          <p:nvPr/>
        </p:nvSpPr>
        <p:spPr>
          <a:xfrm>
            <a:off x="2071598" y="2583284"/>
            <a:ext cx="752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OOO I</a:t>
            </a:r>
          </a:p>
        </p:txBody>
      </p:sp>
      <p:sp>
        <p:nvSpPr>
          <p:cNvPr id="15" name="pole tekstowe 14">
            <a:extLst>
              <a:ext uri="{FF2B5EF4-FFF2-40B4-BE49-F238E27FC236}">
                <a16:creationId xmlns:a16="http://schemas.microsoft.com/office/drawing/2014/main" id="{01DA0DC0-3D92-6FDF-320F-C53331CFE67B}"/>
              </a:ext>
            </a:extLst>
          </p:cNvPr>
          <p:cNvSpPr txBox="1"/>
          <p:nvPr/>
        </p:nvSpPr>
        <p:spPr>
          <a:xfrm>
            <a:off x="2024397" y="4160458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OOO II</a:t>
            </a:r>
          </a:p>
        </p:txBody>
      </p: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7EA28CB7-CCF0-AEBE-AFD0-5FC7DC44E32C}"/>
              </a:ext>
            </a:extLst>
          </p:cNvPr>
          <p:cNvSpPr txBox="1"/>
          <p:nvPr/>
        </p:nvSpPr>
        <p:spPr>
          <a:xfrm>
            <a:off x="1972279" y="5735046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OOO III</a:t>
            </a:r>
          </a:p>
        </p:txBody>
      </p:sp>
    </p:spTree>
    <p:extLst>
      <p:ext uri="{BB962C8B-B14F-4D97-AF65-F5344CB8AC3E}">
        <p14:creationId xmlns:p14="http://schemas.microsoft.com/office/powerpoint/2010/main" val="431296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0" y="-37109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Zasady przemieszczania świń z </a:t>
            </a:r>
            <a:r>
              <a:rPr lang="pl-PL" sz="3200" b="1" u="sng" dirty="0">
                <a:solidFill>
                  <a:srgbClr val="0070C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OOO I</a:t>
            </a:r>
            <a:endParaRPr lang="pl-PL" sz="3200" b="1" u="sng" dirty="0">
              <a:solidFill>
                <a:schemeClr val="tx1">
                  <a:lumMod val="95000"/>
                  <a:lumOff val="5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D66EDFBD-7DF6-DF00-B508-91A70D2D97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0231" y="1778008"/>
            <a:ext cx="914479" cy="914479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44B2F27F-C750-DE7E-1470-8E49B911F9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7415" y="2235247"/>
            <a:ext cx="914479" cy="914479"/>
          </a:xfrm>
          <a:prstGeom prst="rect">
            <a:avLst/>
          </a:prstGeom>
        </p:spPr>
      </p:pic>
      <p:sp>
        <p:nvSpPr>
          <p:cNvPr id="10" name="Prostokąt 9">
            <a:extLst>
              <a:ext uri="{FF2B5EF4-FFF2-40B4-BE49-F238E27FC236}">
                <a16:creationId xmlns:a16="http://schemas.microsoft.com/office/drawing/2014/main" id="{3CF1AF81-00CB-FE22-435C-883D71603048}"/>
              </a:ext>
            </a:extLst>
          </p:cNvPr>
          <p:cNvSpPr/>
          <p:nvPr/>
        </p:nvSpPr>
        <p:spPr>
          <a:xfrm>
            <a:off x="914400" y="1778008"/>
            <a:ext cx="2389909" cy="14535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12" name="Łącznik prosty ze strzałką 11">
            <a:extLst>
              <a:ext uri="{FF2B5EF4-FFF2-40B4-BE49-F238E27FC236}">
                <a16:creationId xmlns:a16="http://schemas.microsoft.com/office/drawing/2014/main" id="{06B0F26B-4E78-3C16-9890-5836A8A1D9A8}"/>
              </a:ext>
            </a:extLst>
          </p:cNvPr>
          <p:cNvCxnSpPr>
            <a:cxnSpLocks/>
          </p:cNvCxnSpPr>
          <p:nvPr/>
        </p:nvCxnSpPr>
        <p:spPr>
          <a:xfrm>
            <a:off x="3591790" y="2400300"/>
            <a:ext cx="3827319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331D07EE-2DB8-EE88-753D-7B9661F1CC80}"/>
              </a:ext>
            </a:extLst>
          </p:cNvPr>
          <p:cNvSpPr txBox="1"/>
          <p:nvPr/>
        </p:nvSpPr>
        <p:spPr>
          <a:xfrm>
            <a:off x="255498" y="3695203"/>
            <a:ext cx="1170703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b="1" dirty="0"/>
              <a:t>badanie klinicznie </a:t>
            </a:r>
            <a:r>
              <a:rPr lang="pl-PL" dirty="0"/>
              <a:t>na </a:t>
            </a:r>
            <a:r>
              <a:rPr lang="pl-PL" b="1" dirty="0">
                <a:solidFill>
                  <a:srgbClr val="FF0000"/>
                </a:solidFill>
              </a:rPr>
              <a:t>24 godziny przed przemieszczeniem wszystkich świń</a:t>
            </a:r>
            <a:r>
              <a:rPr lang="pl-PL" dirty="0"/>
              <a:t>, w tym </a:t>
            </a:r>
            <a:r>
              <a:rPr lang="pl-PL" b="1" dirty="0">
                <a:solidFill>
                  <a:srgbClr val="FF0000"/>
                </a:solidFill>
              </a:rPr>
              <a:t>przemieszczanych </a:t>
            </a:r>
            <a:r>
              <a:rPr lang="pl-PL" i="1" dirty="0"/>
              <a:t>(lub ewentualnie, w określonych przypadkach – tylko świń przemieszczanych, ale za zgodą PLW)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b="1" u="sng" dirty="0"/>
              <a:t>jeśli konieczne</a:t>
            </a:r>
            <a:r>
              <a:rPr lang="pl-PL" dirty="0"/>
              <a:t>, po badaniu klinicznym </a:t>
            </a:r>
            <a:r>
              <a:rPr lang="pl-PL" b="1" dirty="0"/>
              <a:t>pobieranie próbek krwi do badań wirusologicznych</a:t>
            </a:r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przeprowadzona została </a:t>
            </a:r>
            <a:r>
              <a:rPr lang="pl-PL" b="1" u="sng" dirty="0">
                <a:solidFill>
                  <a:srgbClr val="FF0000"/>
                </a:solidFill>
              </a:rPr>
              <a:t>minimum</a:t>
            </a:r>
            <a:r>
              <a:rPr lang="pl-PL" dirty="0"/>
              <a:t> </a:t>
            </a:r>
            <a:r>
              <a:rPr lang="pl-PL" b="1" dirty="0"/>
              <a:t>jedna kontrola po utworzeniu OOO </a:t>
            </a:r>
            <a:r>
              <a:rPr lang="pl-PL" dirty="0"/>
              <a:t>lub w okresie trzech miesięcy przed przemieszczeniem (może być przed pierwszą wysyłką)</a:t>
            </a:r>
          </a:p>
          <a:p>
            <a:endParaRPr lang="pl-PL" dirty="0"/>
          </a:p>
          <a:p>
            <a:endParaRPr lang="pl-PL" dirty="0"/>
          </a:p>
        </p:txBody>
      </p: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19476C3A-98BF-D8AB-A9C0-F6596EACA032}"/>
              </a:ext>
            </a:extLst>
          </p:cNvPr>
          <p:cNvSpPr txBox="1"/>
          <p:nvPr/>
        </p:nvSpPr>
        <p:spPr>
          <a:xfrm>
            <a:off x="7543801" y="1661636"/>
            <a:ext cx="10390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OOO I</a:t>
            </a:r>
          </a:p>
          <a:p>
            <a:endParaRPr lang="pl-PL" dirty="0"/>
          </a:p>
          <a:p>
            <a:r>
              <a:rPr lang="pl-PL" dirty="0"/>
              <a:t>OOO II</a:t>
            </a:r>
          </a:p>
          <a:p>
            <a:endParaRPr lang="pl-PL" dirty="0"/>
          </a:p>
          <a:p>
            <a:r>
              <a:rPr lang="pl-PL" dirty="0"/>
              <a:t>OOO III</a:t>
            </a:r>
          </a:p>
        </p:txBody>
      </p:sp>
      <p:cxnSp>
        <p:nvCxnSpPr>
          <p:cNvPr id="20" name="Łącznik prosty ze strzałką 19">
            <a:extLst>
              <a:ext uri="{FF2B5EF4-FFF2-40B4-BE49-F238E27FC236}">
                <a16:creationId xmlns:a16="http://schemas.microsoft.com/office/drawing/2014/main" id="{E0D97373-835A-4D86-686A-89511C8AC584}"/>
              </a:ext>
            </a:extLst>
          </p:cNvPr>
          <p:cNvCxnSpPr>
            <a:cxnSpLocks/>
          </p:cNvCxnSpPr>
          <p:nvPr/>
        </p:nvCxnSpPr>
        <p:spPr>
          <a:xfrm>
            <a:off x="3591790" y="2772248"/>
            <a:ext cx="3827319" cy="16986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y ze strzałką 21">
            <a:extLst>
              <a:ext uri="{FF2B5EF4-FFF2-40B4-BE49-F238E27FC236}">
                <a16:creationId xmlns:a16="http://schemas.microsoft.com/office/drawing/2014/main" id="{184CA9A4-BFD8-8243-505F-35E32B8DCFB6}"/>
              </a:ext>
            </a:extLst>
          </p:cNvPr>
          <p:cNvCxnSpPr>
            <a:cxnSpLocks/>
          </p:cNvCxnSpPr>
          <p:nvPr/>
        </p:nvCxnSpPr>
        <p:spPr>
          <a:xfrm flipV="1">
            <a:off x="3591790" y="1898072"/>
            <a:ext cx="3827319" cy="19184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Obraz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0907" y="1098510"/>
            <a:ext cx="2697694" cy="2568393"/>
          </a:xfrm>
          <a:prstGeom prst="rect">
            <a:avLst/>
          </a:prstGeom>
        </p:spPr>
      </p:pic>
      <p:cxnSp>
        <p:nvCxnSpPr>
          <p:cNvPr id="3" name="Łącznik prosty ze strzałką 2">
            <a:extLst>
              <a:ext uri="{FF2B5EF4-FFF2-40B4-BE49-F238E27FC236}">
                <a16:creationId xmlns:a16="http://schemas.microsoft.com/office/drawing/2014/main" id="{6B09011C-9B62-C460-D1CA-B6243FB851A8}"/>
              </a:ext>
            </a:extLst>
          </p:cNvPr>
          <p:cNvCxnSpPr>
            <a:cxnSpLocks/>
          </p:cNvCxnSpPr>
          <p:nvPr/>
        </p:nvCxnSpPr>
        <p:spPr>
          <a:xfrm>
            <a:off x="3430682" y="3208595"/>
            <a:ext cx="3827319" cy="16986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ole tekstowe 3">
            <a:extLst>
              <a:ext uri="{FF2B5EF4-FFF2-40B4-BE49-F238E27FC236}">
                <a16:creationId xmlns:a16="http://schemas.microsoft.com/office/drawing/2014/main" id="{03037D6C-BC54-5BB3-B3DC-68378ACA0332}"/>
              </a:ext>
            </a:extLst>
          </p:cNvPr>
          <p:cNvSpPr txBox="1"/>
          <p:nvPr/>
        </p:nvSpPr>
        <p:spPr>
          <a:xfrm>
            <a:off x="7379710" y="3236669"/>
            <a:ext cx="144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Inne państwa</a:t>
            </a:r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404CB846-2920-44A9-8994-0CB273004584}"/>
              </a:ext>
            </a:extLst>
          </p:cNvPr>
          <p:cNvSpPr txBox="1"/>
          <p:nvPr/>
        </p:nvSpPr>
        <p:spPr>
          <a:xfrm>
            <a:off x="4192584" y="5156023"/>
            <a:ext cx="723306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l-PL" sz="2800" b="1" i="1" dirty="0">
                <a:solidFill>
                  <a:srgbClr val="00B050"/>
                </a:solidFill>
              </a:rPr>
              <a:t>JEŚLI ŚWINIE LUB PRODUKTY POZYSKANE Z TYCH ŚWIŃ BĘDĄ WYSYŁANE POZA TERYTORIUM POLSKI</a:t>
            </a:r>
            <a:endParaRPr lang="pl-PL" sz="2800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8269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40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989" y="5767236"/>
            <a:ext cx="2617646" cy="77167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39535AA8-7C6A-CA64-5760-ED63E14134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5900" y="0"/>
            <a:ext cx="3086100" cy="2647950"/>
          </a:xfrm>
          <a:prstGeom prst="rect">
            <a:avLst/>
          </a:prstGeom>
          <a:scene3d>
            <a:camera prst="orthographicFront">
              <a:rot lat="0" lon="0" rev="10799999"/>
            </a:camera>
            <a:lightRig rig="threePt" dir="t"/>
          </a:scene3d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551635D9-35AE-0D9D-5EB0-7B218866F807}"/>
              </a:ext>
            </a:extLst>
          </p:cNvPr>
          <p:cNvSpPr txBox="1"/>
          <p:nvPr/>
        </p:nvSpPr>
        <p:spPr>
          <a:xfrm>
            <a:off x="635245" y="1942981"/>
            <a:ext cx="1047403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>
                <a:latin typeface="+mj-lt"/>
              </a:rPr>
              <a:t>SZCZEGÓŁOWE WARUNKI STOSOWANIA ODSTĘPSTW ZEZWALAJĄCYCH NA PRZEMIESZCZANIE PRZESYŁEK ŚWIŃ UTRZYMYWANYCH NA </a:t>
            </a:r>
            <a:br>
              <a:rPr lang="pl-PL" sz="3600" b="1" dirty="0">
                <a:latin typeface="+mj-lt"/>
              </a:rPr>
            </a:br>
            <a:r>
              <a:rPr lang="pl-PL" sz="3600" b="1" dirty="0">
                <a:solidFill>
                  <a:srgbClr val="FF6699"/>
                </a:solidFill>
                <a:latin typeface="+mj-lt"/>
              </a:rPr>
              <a:t>OBSZARZE OBJĘTYM OGRANICZENIAMI II </a:t>
            </a:r>
          </a:p>
          <a:p>
            <a:pPr algn="ctr"/>
            <a:r>
              <a:rPr lang="pl-PL" sz="3600" b="1" u="sng" dirty="0">
                <a:highlight>
                  <a:srgbClr val="C0C0C0"/>
                </a:highlight>
                <a:latin typeface="+mj-lt"/>
              </a:rPr>
              <a:t>W OBRĘBIE TEGO OBSZARU </a:t>
            </a:r>
            <a:r>
              <a:rPr lang="pl-PL" sz="3600" b="1" u="sng" dirty="0">
                <a:latin typeface="+mj-lt"/>
              </a:rPr>
              <a:t>I POZA TEN OBSZAR</a:t>
            </a:r>
          </a:p>
        </p:txBody>
      </p:sp>
    </p:spTree>
    <p:extLst>
      <p:ext uri="{BB962C8B-B14F-4D97-AF65-F5344CB8AC3E}">
        <p14:creationId xmlns:p14="http://schemas.microsoft.com/office/powerpoint/2010/main" val="25042538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41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B56419CB-E584-7871-D76C-E6EF1A742487}"/>
              </a:ext>
            </a:extLst>
          </p:cNvPr>
          <p:cNvSpPr/>
          <p:nvPr/>
        </p:nvSpPr>
        <p:spPr>
          <a:xfrm>
            <a:off x="1538288" y="3038651"/>
            <a:ext cx="3491217" cy="205819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Grafika 6" descr="Świnia">
            <a:extLst>
              <a:ext uri="{FF2B5EF4-FFF2-40B4-BE49-F238E27FC236}">
                <a16:creationId xmlns:a16="http://schemas.microsoft.com/office/drawing/2014/main" id="{1B4DFBA4-90E4-1969-593D-0AA458A7D2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19885" y="2971800"/>
            <a:ext cx="914400" cy="914400"/>
          </a:xfrm>
          <a:prstGeom prst="rect">
            <a:avLst/>
          </a:prstGeom>
        </p:spPr>
      </p:pic>
      <p:pic>
        <p:nvPicPr>
          <p:cNvPr id="8" name="Grafika 7" descr="Świnia">
            <a:extLst>
              <a:ext uri="{FF2B5EF4-FFF2-40B4-BE49-F238E27FC236}">
                <a16:creationId xmlns:a16="http://schemas.microsoft.com/office/drawing/2014/main" id="{683386AD-48FE-5F6B-09CD-6887009F3D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37372" y="3977014"/>
            <a:ext cx="914400" cy="914400"/>
          </a:xfrm>
          <a:prstGeom prst="rect">
            <a:avLst/>
          </a:prstGeom>
        </p:spPr>
      </p:pic>
      <p:pic>
        <p:nvPicPr>
          <p:cNvPr id="9" name="Grafika 8" descr="Świnia">
            <a:extLst>
              <a:ext uri="{FF2B5EF4-FFF2-40B4-BE49-F238E27FC236}">
                <a16:creationId xmlns:a16="http://schemas.microsoft.com/office/drawing/2014/main" id="{F2889649-A304-63C5-0541-307C0B2387D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938821" y="3481587"/>
            <a:ext cx="914400" cy="914400"/>
          </a:xfrm>
          <a:prstGeom prst="rect">
            <a:avLst/>
          </a:prstGeom>
        </p:spPr>
      </p:pic>
      <p:pic>
        <p:nvPicPr>
          <p:cNvPr id="10" name="Grafika 9" descr="Świnia">
            <a:extLst>
              <a:ext uri="{FF2B5EF4-FFF2-40B4-BE49-F238E27FC236}">
                <a16:creationId xmlns:a16="http://schemas.microsoft.com/office/drawing/2014/main" id="{A28FD5CD-0050-B224-71D2-C89C82C7D8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53221" y="4159545"/>
            <a:ext cx="914400" cy="914400"/>
          </a:xfrm>
          <a:prstGeom prst="rect">
            <a:avLst/>
          </a:prstGeom>
        </p:spPr>
      </p:pic>
      <p:pic>
        <p:nvPicPr>
          <p:cNvPr id="11" name="Grafika 10" descr="Świnia">
            <a:extLst>
              <a:ext uri="{FF2B5EF4-FFF2-40B4-BE49-F238E27FC236}">
                <a16:creationId xmlns:a16="http://schemas.microsoft.com/office/drawing/2014/main" id="{BEEF60CC-4B8E-CACC-1AB0-FB327547B0E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792315" y="3055365"/>
            <a:ext cx="914400" cy="914400"/>
          </a:xfrm>
          <a:prstGeom prst="rect">
            <a:avLst/>
          </a:prstGeom>
        </p:spPr>
      </p:pic>
      <p:cxnSp>
        <p:nvCxnSpPr>
          <p:cNvPr id="13" name="Łącznik prosty ze strzałką 12">
            <a:extLst>
              <a:ext uri="{FF2B5EF4-FFF2-40B4-BE49-F238E27FC236}">
                <a16:creationId xmlns:a16="http://schemas.microsoft.com/office/drawing/2014/main" id="{D2E81504-D455-C63F-ADEE-B1E7D77C42F3}"/>
              </a:ext>
            </a:extLst>
          </p:cNvPr>
          <p:cNvCxnSpPr/>
          <p:nvPr/>
        </p:nvCxnSpPr>
        <p:spPr>
          <a:xfrm flipV="1">
            <a:off x="4866822" y="2732116"/>
            <a:ext cx="2576946" cy="737362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Łącznik prosty ze strzałką 14">
            <a:extLst>
              <a:ext uri="{FF2B5EF4-FFF2-40B4-BE49-F238E27FC236}">
                <a16:creationId xmlns:a16="http://schemas.microsoft.com/office/drawing/2014/main" id="{2E6CD1D2-A8A3-830F-8ECA-045035358D7E}"/>
              </a:ext>
            </a:extLst>
          </p:cNvPr>
          <p:cNvCxnSpPr>
            <a:cxnSpLocks/>
          </p:cNvCxnSpPr>
          <p:nvPr/>
        </p:nvCxnSpPr>
        <p:spPr>
          <a:xfrm>
            <a:off x="4866822" y="4067747"/>
            <a:ext cx="2714880" cy="0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ze strzałką 16">
            <a:extLst>
              <a:ext uri="{FF2B5EF4-FFF2-40B4-BE49-F238E27FC236}">
                <a16:creationId xmlns:a16="http://schemas.microsoft.com/office/drawing/2014/main" id="{C39CF977-5BA2-087B-97CA-DC0E8CB29A70}"/>
              </a:ext>
            </a:extLst>
          </p:cNvPr>
          <p:cNvCxnSpPr/>
          <p:nvPr/>
        </p:nvCxnSpPr>
        <p:spPr>
          <a:xfrm>
            <a:off x="4866822" y="4724270"/>
            <a:ext cx="2576946" cy="581891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897866B9-BFD3-B584-DC93-48B6E1E8A05C}"/>
              </a:ext>
            </a:extLst>
          </p:cNvPr>
          <p:cNvSpPr txBox="1"/>
          <p:nvPr/>
        </p:nvSpPr>
        <p:spPr>
          <a:xfrm>
            <a:off x="7465117" y="2525525"/>
            <a:ext cx="24571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ten sam lub inny OOO II</a:t>
            </a:r>
          </a:p>
        </p:txBody>
      </p: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5C4ABAE7-935F-46BD-675E-CF798610EC48}"/>
              </a:ext>
            </a:extLst>
          </p:cNvPr>
          <p:cNvSpPr txBox="1"/>
          <p:nvPr/>
        </p:nvSpPr>
        <p:spPr>
          <a:xfrm>
            <a:off x="7640591" y="3867254"/>
            <a:ext cx="19781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OOO I oraz OOO III</a:t>
            </a:r>
          </a:p>
        </p:txBody>
      </p:sp>
      <p:sp>
        <p:nvSpPr>
          <p:cNvPr id="21" name="pole tekstowe 20">
            <a:extLst>
              <a:ext uri="{FF2B5EF4-FFF2-40B4-BE49-F238E27FC236}">
                <a16:creationId xmlns:a16="http://schemas.microsoft.com/office/drawing/2014/main" id="{EA2D4AD8-0461-437F-73CF-EB295F9DE593}"/>
              </a:ext>
            </a:extLst>
          </p:cNvPr>
          <p:cNvSpPr txBox="1"/>
          <p:nvPr/>
        </p:nvSpPr>
        <p:spPr>
          <a:xfrm>
            <a:off x="7465117" y="5158165"/>
            <a:ext cx="11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poza OOO</a:t>
            </a:r>
          </a:p>
        </p:txBody>
      </p:sp>
      <p:sp>
        <p:nvSpPr>
          <p:cNvPr id="22" name="pole tekstowe 21">
            <a:extLst>
              <a:ext uri="{FF2B5EF4-FFF2-40B4-BE49-F238E27FC236}">
                <a16:creationId xmlns:a16="http://schemas.microsoft.com/office/drawing/2014/main" id="{4DB67F9D-9AB1-DC21-D77F-59A632B6A5F2}"/>
              </a:ext>
            </a:extLst>
          </p:cNvPr>
          <p:cNvSpPr txBox="1"/>
          <p:nvPr/>
        </p:nvSpPr>
        <p:spPr>
          <a:xfrm>
            <a:off x="-79131" y="225991"/>
            <a:ext cx="1129811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99795" algn="just">
              <a:spcBef>
                <a:spcPts val="600"/>
              </a:spcBef>
              <a:spcAft>
                <a:spcPts val="600"/>
              </a:spcAft>
            </a:pPr>
            <a:r>
              <a:rPr lang="pl-PL" sz="24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U</a:t>
            </a:r>
            <a:r>
              <a:rPr lang="pl-PL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dzielenie zezwolenia przez właściwy organ</a:t>
            </a:r>
            <a:r>
              <a:rPr lang="pl-PL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g</a:t>
            </a:r>
            <a:r>
              <a:rPr lang="pl-PL" sz="2400" dirty="0"/>
              <a:t>dy </a:t>
            </a:r>
            <a:r>
              <a:rPr lang="pl-PL" sz="2400" b="1" dirty="0">
                <a:solidFill>
                  <a:srgbClr val="FF0000"/>
                </a:solidFill>
              </a:rPr>
              <a:t>spełnione są  warunki </a:t>
            </a:r>
            <a:r>
              <a:rPr lang="pl-PL" sz="2400" dirty="0"/>
              <a:t>omówione na kolejnych slajdach</a:t>
            </a:r>
            <a:endParaRPr lang="pl-PL" sz="2400" dirty="0">
              <a:sym typeface="Wingdings" panose="05000000000000000000" pitchFamily="2" charset="2"/>
            </a:endParaRPr>
          </a:p>
          <a:p>
            <a:pPr marL="899795" algn="just">
              <a:spcBef>
                <a:spcPts val="600"/>
              </a:spcBef>
              <a:spcAft>
                <a:spcPts val="600"/>
              </a:spcAft>
            </a:pPr>
            <a:endParaRPr lang="pl-PL" sz="2400" dirty="0"/>
          </a:p>
          <a:p>
            <a:pPr marL="899795" algn="just">
              <a:spcBef>
                <a:spcPts val="600"/>
              </a:spcBef>
              <a:spcAft>
                <a:spcPts val="600"/>
              </a:spcAft>
            </a:pPr>
            <a:r>
              <a:rPr lang="pl-PL" sz="2400" dirty="0"/>
              <a:t>świnie </a:t>
            </a:r>
            <a:r>
              <a:rPr lang="pl-PL" sz="2400" b="1" dirty="0">
                <a:solidFill>
                  <a:srgbClr val="FF0000"/>
                </a:solidFill>
              </a:rPr>
              <a:t>muszą</a:t>
            </a:r>
            <a:r>
              <a:rPr lang="pl-PL" sz="2400" dirty="0"/>
              <a:t> pozostać w zakładzie przeznaczenia przez </a:t>
            </a:r>
            <a:r>
              <a:rPr lang="pl-PL" sz="2400" b="1" dirty="0">
                <a:solidFill>
                  <a:srgbClr val="FF0000"/>
                </a:solidFill>
              </a:rPr>
              <a:t>co najmniej okres monitorowania ASF (15 dni)</a:t>
            </a:r>
            <a:endParaRPr lang="pl-PL" sz="2400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45158" y="5651212"/>
            <a:ext cx="2249535" cy="10702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23" name="Znak plus 17">
            <a:extLst>
              <a:ext uri="{FF2B5EF4-FFF2-40B4-BE49-F238E27FC236}">
                <a16:creationId xmlns:a16="http://schemas.microsoft.com/office/drawing/2014/main" id="{B7AFF845-9601-AD91-5A67-C534358B1E99}"/>
              </a:ext>
            </a:extLst>
          </p:cNvPr>
          <p:cNvSpPr/>
          <p:nvPr/>
        </p:nvSpPr>
        <p:spPr>
          <a:xfrm>
            <a:off x="5386368" y="614263"/>
            <a:ext cx="1373943" cy="115203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07447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rostokąt 40"/>
          <p:cNvSpPr/>
          <p:nvPr/>
        </p:nvSpPr>
        <p:spPr>
          <a:xfrm>
            <a:off x="0" y="-34729"/>
            <a:ext cx="7708650" cy="26196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pPr/>
              <a:t>42</a:t>
            </a:fld>
            <a:endParaRPr lang="pl-PL"/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86D213B1-45EC-4526-93F9-660824614850}"/>
              </a:ext>
            </a:extLst>
          </p:cNvPr>
          <p:cNvSpPr/>
          <p:nvPr/>
        </p:nvSpPr>
        <p:spPr>
          <a:xfrm>
            <a:off x="254134" y="280504"/>
            <a:ext cx="3660920" cy="200997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38B9DD80-AA57-E61D-6F36-148339121682}"/>
              </a:ext>
            </a:extLst>
          </p:cNvPr>
          <p:cNvSpPr txBox="1"/>
          <p:nvPr/>
        </p:nvSpPr>
        <p:spPr>
          <a:xfrm>
            <a:off x="6702364" y="3834565"/>
            <a:ext cx="2816874" cy="1015663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utrzymywanie i nie przemieszczanie świń przez okres </a:t>
            </a:r>
            <a:r>
              <a:rPr lang="pl-PL" sz="1200" b="1" dirty="0"/>
              <a:t>co najmniej 30 dni poprzedzających datę przemieszczenia </a:t>
            </a:r>
            <a:r>
              <a:rPr lang="pl-PL" sz="1200" dirty="0"/>
              <a:t>lub </a:t>
            </a:r>
            <a:r>
              <a:rPr lang="pl-PL" sz="1200" b="1" dirty="0"/>
              <a:t>od urodzenia</a:t>
            </a:r>
            <a:r>
              <a:rPr lang="pl-PL" sz="1200" dirty="0"/>
              <a:t>, jeśli są młodsze niż 30 dni</a:t>
            </a:r>
          </a:p>
        </p:txBody>
      </p:sp>
      <p:sp>
        <p:nvSpPr>
          <p:cNvPr id="26" name="pole tekstowe 25">
            <a:extLst>
              <a:ext uri="{FF2B5EF4-FFF2-40B4-BE49-F238E27FC236}">
                <a16:creationId xmlns:a16="http://schemas.microsoft.com/office/drawing/2014/main" id="{A297A4DC-EBB8-A377-6FDF-4CF836E1F1CA}"/>
              </a:ext>
            </a:extLst>
          </p:cNvPr>
          <p:cNvSpPr txBox="1"/>
          <p:nvPr/>
        </p:nvSpPr>
        <p:spPr>
          <a:xfrm>
            <a:off x="956577" y="1784068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OOO II</a:t>
            </a:r>
          </a:p>
        </p:txBody>
      </p:sp>
      <p:pic>
        <p:nvPicPr>
          <p:cNvPr id="42" name="Obraz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9741" y="431484"/>
            <a:ext cx="3349235" cy="438465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5789" y="44968"/>
            <a:ext cx="3292125" cy="493819"/>
          </a:xfrm>
          <a:prstGeom prst="rect">
            <a:avLst/>
          </a:prstGeom>
        </p:spPr>
      </p:pic>
      <p:cxnSp>
        <p:nvCxnSpPr>
          <p:cNvPr id="8" name="Łącznik prosty ze strzałką 7">
            <a:extLst>
              <a:ext uri="{FF2B5EF4-FFF2-40B4-BE49-F238E27FC236}">
                <a16:creationId xmlns:a16="http://schemas.microsoft.com/office/drawing/2014/main" id="{0A92BD04-505B-FB69-5277-D3E74C570C96}"/>
              </a:ext>
            </a:extLst>
          </p:cNvPr>
          <p:cNvCxnSpPr>
            <a:cxnSpLocks/>
          </p:cNvCxnSpPr>
          <p:nvPr/>
        </p:nvCxnSpPr>
        <p:spPr>
          <a:xfrm>
            <a:off x="5295638" y="869949"/>
            <a:ext cx="2371605" cy="2887944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Obraz 21">
            <a:extLst>
              <a:ext uri="{FF2B5EF4-FFF2-40B4-BE49-F238E27FC236}">
                <a16:creationId xmlns:a16="http://schemas.microsoft.com/office/drawing/2014/main" id="{9FDBAE02-72AF-90F2-0B92-A70E059691D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3094" y="905430"/>
            <a:ext cx="2149749" cy="1615248"/>
          </a:xfrm>
          <a:prstGeom prst="rect">
            <a:avLst/>
          </a:prstGeom>
        </p:spPr>
      </p:pic>
      <p:pic>
        <p:nvPicPr>
          <p:cNvPr id="24" name="Obraz 23">
            <a:extLst>
              <a:ext uri="{FF2B5EF4-FFF2-40B4-BE49-F238E27FC236}">
                <a16:creationId xmlns:a16="http://schemas.microsoft.com/office/drawing/2014/main" id="{393AD2A0-B3BF-19E3-612E-E911953D6F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898" y="1674401"/>
            <a:ext cx="720052" cy="561161"/>
          </a:xfrm>
          <a:prstGeom prst="rect">
            <a:avLst/>
          </a:prstGeom>
        </p:spPr>
      </p:pic>
      <p:cxnSp>
        <p:nvCxnSpPr>
          <p:cNvPr id="33" name="Łącznik prosty ze strzałką 32">
            <a:extLst>
              <a:ext uri="{FF2B5EF4-FFF2-40B4-BE49-F238E27FC236}">
                <a16:creationId xmlns:a16="http://schemas.microsoft.com/office/drawing/2014/main" id="{5FFC54F9-75B0-CC59-0723-BE03EABD441E}"/>
              </a:ext>
            </a:extLst>
          </p:cNvPr>
          <p:cNvCxnSpPr>
            <a:cxnSpLocks/>
          </p:cNvCxnSpPr>
          <p:nvPr/>
        </p:nvCxnSpPr>
        <p:spPr>
          <a:xfrm>
            <a:off x="7156543" y="2057300"/>
            <a:ext cx="1518479" cy="731191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pole tekstowe 45">
            <a:extLst>
              <a:ext uri="{FF2B5EF4-FFF2-40B4-BE49-F238E27FC236}">
                <a16:creationId xmlns:a16="http://schemas.microsoft.com/office/drawing/2014/main" id="{76818099-C2D3-58FB-F452-E8C621EA6D28}"/>
              </a:ext>
            </a:extLst>
          </p:cNvPr>
          <p:cNvSpPr txBox="1"/>
          <p:nvPr/>
        </p:nvSpPr>
        <p:spPr>
          <a:xfrm>
            <a:off x="8468860" y="2865163"/>
            <a:ext cx="3535621" cy="646331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200" u="sng" dirty="0"/>
              <a:t>w stosownych przypadkach,</a:t>
            </a:r>
            <a:r>
              <a:rPr lang="pl-PL" sz="1200" dirty="0"/>
              <a:t> </a:t>
            </a:r>
            <a:r>
              <a:rPr lang="pl-PL" sz="1200" b="1" dirty="0"/>
              <a:t>ujemne wyniki badań</a:t>
            </a:r>
            <a:r>
              <a:rPr lang="pl-PL" sz="1200" dirty="0"/>
              <a:t> w kierunku ASF przy przemieszczeniu przesyłki świń lub materiału biologicznego</a:t>
            </a:r>
          </a:p>
        </p:txBody>
      </p:sp>
      <p:cxnSp>
        <p:nvCxnSpPr>
          <p:cNvPr id="48" name="Łącznik prosty ze strzałką 47">
            <a:extLst>
              <a:ext uri="{FF2B5EF4-FFF2-40B4-BE49-F238E27FC236}">
                <a16:creationId xmlns:a16="http://schemas.microsoft.com/office/drawing/2014/main" id="{F466FB65-A83F-65D9-1425-592C139CEFDD}"/>
              </a:ext>
            </a:extLst>
          </p:cNvPr>
          <p:cNvCxnSpPr>
            <a:cxnSpLocks/>
          </p:cNvCxnSpPr>
          <p:nvPr/>
        </p:nvCxnSpPr>
        <p:spPr>
          <a:xfrm>
            <a:off x="7645559" y="474998"/>
            <a:ext cx="1438225" cy="789902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EF62279D-90EB-8CC5-D3F6-71CB2F730BF9}"/>
              </a:ext>
            </a:extLst>
          </p:cNvPr>
          <p:cNvSpPr txBox="1"/>
          <p:nvPr/>
        </p:nvSpPr>
        <p:spPr>
          <a:xfrm>
            <a:off x="60380" y="2622823"/>
            <a:ext cx="1850590" cy="203132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Inne świnie z OOO II i III nie mogą być wprowadzane przez okres </a:t>
            </a:r>
            <a:r>
              <a:rPr lang="pl-PL" sz="1400" b="1" dirty="0"/>
              <a:t>co najmniej 30 dni poprzedzających datę ich  przemieszczenia </a:t>
            </a:r>
            <a:r>
              <a:rPr lang="pl-PL" sz="1400" dirty="0"/>
              <a:t>lub </a:t>
            </a:r>
            <a:r>
              <a:rPr lang="pl-PL" sz="1400" b="1" dirty="0"/>
              <a:t>od ich urodzenia</a:t>
            </a:r>
            <a:r>
              <a:rPr lang="pl-PL" sz="1400" dirty="0"/>
              <a:t>, jeśli są młodsze niż 30 dni</a:t>
            </a:r>
          </a:p>
        </p:txBody>
      </p:sp>
      <p:cxnSp>
        <p:nvCxnSpPr>
          <p:cNvPr id="14" name="Łącznik prosty ze strzałką 13">
            <a:extLst>
              <a:ext uri="{FF2B5EF4-FFF2-40B4-BE49-F238E27FC236}">
                <a16:creationId xmlns:a16="http://schemas.microsoft.com/office/drawing/2014/main" id="{AE02F1E5-1DC2-4BDC-7D28-C3B4595C3BB4}"/>
              </a:ext>
            </a:extLst>
          </p:cNvPr>
          <p:cNvCxnSpPr>
            <a:cxnSpLocks/>
          </p:cNvCxnSpPr>
          <p:nvPr/>
        </p:nvCxnSpPr>
        <p:spPr>
          <a:xfrm flipV="1">
            <a:off x="2027919" y="1950292"/>
            <a:ext cx="57516" cy="3104617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Znak mnożenia 20">
            <a:extLst>
              <a:ext uri="{FF2B5EF4-FFF2-40B4-BE49-F238E27FC236}">
                <a16:creationId xmlns:a16="http://schemas.microsoft.com/office/drawing/2014/main" id="{1C00FB4B-12D9-1BD5-389C-495A1CD4D87E}"/>
              </a:ext>
            </a:extLst>
          </p:cNvPr>
          <p:cNvSpPr/>
          <p:nvPr/>
        </p:nvSpPr>
        <p:spPr>
          <a:xfrm rot="5400000">
            <a:off x="1480012" y="2794373"/>
            <a:ext cx="1254717" cy="1258550"/>
          </a:xfrm>
          <a:prstGeom prst="mathMultiply">
            <a:avLst>
              <a:gd name="adj1" fmla="val 11350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0" name="pole tekstowe 39">
            <a:extLst>
              <a:ext uri="{FF2B5EF4-FFF2-40B4-BE49-F238E27FC236}">
                <a16:creationId xmlns:a16="http://schemas.microsoft.com/office/drawing/2014/main" id="{97943693-1A52-7589-58C0-08F1B1220AE1}"/>
              </a:ext>
            </a:extLst>
          </p:cNvPr>
          <p:cNvSpPr txBox="1"/>
          <p:nvPr/>
        </p:nvSpPr>
        <p:spPr>
          <a:xfrm>
            <a:off x="3249018" y="3280839"/>
            <a:ext cx="2008698" cy="95410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ewentualnie świnie z</a:t>
            </a:r>
            <a:r>
              <a:rPr lang="pl-PL" sz="1400" b="1" dirty="0">
                <a:solidFill>
                  <a:srgbClr val="FFB3B3"/>
                </a:solidFill>
              </a:rPr>
              <a:t> </a:t>
            </a:r>
            <a:r>
              <a:rPr lang="pl-PL" sz="1400" b="1" u="sng" dirty="0">
                <a:solidFill>
                  <a:srgbClr val="FFB3B3"/>
                </a:solidFill>
              </a:rPr>
              <a:t>OOO II</a:t>
            </a:r>
            <a:r>
              <a:rPr lang="pl-PL" sz="1400" dirty="0"/>
              <a:t>, </a:t>
            </a:r>
            <a:br>
              <a:rPr lang="pl-PL" sz="1400" dirty="0"/>
            </a:br>
            <a:r>
              <a:rPr lang="pl-PL" sz="1400" dirty="0"/>
              <a:t>o ile spełniają wymogi  z RWK 2023/594</a:t>
            </a: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037218CF-D943-1A64-B4EA-E95B32CDD1D3}"/>
              </a:ext>
            </a:extLst>
          </p:cNvPr>
          <p:cNvSpPr txBox="1"/>
          <p:nvPr/>
        </p:nvSpPr>
        <p:spPr>
          <a:xfrm>
            <a:off x="9125191" y="659412"/>
            <a:ext cx="2396735" cy="1938992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ULW na </a:t>
            </a:r>
            <a:r>
              <a:rPr lang="pl-PL" sz="1200" b="1" dirty="0"/>
              <a:t>24 godziny </a:t>
            </a:r>
            <a:r>
              <a:rPr lang="pl-PL" sz="1200" dirty="0"/>
              <a:t>poprzedzające </a:t>
            </a:r>
            <a:r>
              <a:rPr lang="pl-PL" sz="1200" b="1" dirty="0"/>
              <a:t>przemieszczenie przesyłki świń </a:t>
            </a:r>
            <a:r>
              <a:rPr lang="pl-PL" sz="1200" dirty="0"/>
              <a:t>lub </a:t>
            </a:r>
            <a:r>
              <a:rPr lang="pl-PL" sz="1200" b="1" dirty="0"/>
              <a:t>przed pobraniem materiału biologicznego wykonuje </a:t>
            </a:r>
            <a:r>
              <a:rPr lang="pl-PL" sz="1200" dirty="0"/>
              <a:t> </a:t>
            </a:r>
            <a:r>
              <a:rPr lang="pl-PL" sz="1200" b="1" dirty="0">
                <a:solidFill>
                  <a:srgbClr val="FF0000"/>
                </a:solidFill>
              </a:rPr>
              <a:t>badanie kliniczne świń</a:t>
            </a:r>
            <a:r>
              <a:rPr lang="pl-PL" sz="1200" dirty="0">
                <a:solidFill>
                  <a:srgbClr val="FF0000"/>
                </a:solidFill>
              </a:rPr>
              <a:t> </a:t>
            </a:r>
            <a:r>
              <a:rPr lang="pl-PL" sz="1200" dirty="0"/>
              <a:t>(włączając też świnie mające zostać przemieszczone lub od których ma zostać pobrany materiał biologiczny)- </a:t>
            </a:r>
            <a:r>
              <a:rPr lang="pl-PL" sz="1200" b="1" dirty="0"/>
              <a:t>brak objawów klinicznych wskazujących na ASF.</a:t>
            </a:r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932D3E0F-6949-BCF2-9B7C-404310FE9D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742" y="711972"/>
            <a:ext cx="914479" cy="914479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87EAE8CE-7FE8-4254-23D8-2D74C6ABF7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24610" y="483943"/>
            <a:ext cx="914479" cy="914479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31678718-CDB8-2E0E-23FE-C55DC74129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32786" y="1149875"/>
            <a:ext cx="914479" cy="914479"/>
          </a:xfrm>
          <a:prstGeom prst="rect">
            <a:avLst/>
          </a:prstGeom>
        </p:spPr>
      </p:pic>
      <p:cxnSp>
        <p:nvCxnSpPr>
          <p:cNvPr id="36" name="Łącznik prosty ze strzałką 35">
            <a:extLst>
              <a:ext uri="{FF2B5EF4-FFF2-40B4-BE49-F238E27FC236}">
                <a16:creationId xmlns:a16="http://schemas.microsoft.com/office/drawing/2014/main" id="{AE02F1E5-1DC2-4BDC-7D28-C3B4595C3BB4}"/>
              </a:ext>
            </a:extLst>
          </p:cNvPr>
          <p:cNvCxnSpPr>
            <a:cxnSpLocks/>
          </p:cNvCxnSpPr>
          <p:nvPr/>
        </p:nvCxnSpPr>
        <p:spPr>
          <a:xfrm flipH="1" flipV="1">
            <a:off x="3020480" y="2015127"/>
            <a:ext cx="31637" cy="2962711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Obraz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5585" y="4824182"/>
            <a:ext cx="2019582" cy="1581371"/>
          </a:xfrm>
          <a:prstGeom prst="rect">
            <a:avLst/>
          </a:prstGeom>
        </p:spPr>
      </p:pic>
      <p:pic>
        <p:nvPicPr>
          <p:cNvPr id="43" name="Obraz 4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267" y="4824183"/>
            <a:ext cx="2019582" cy="1581371"/>
          </a:xfrm>
          <a:prstGeom prst="rect">
            <a:avLst/>
          </a:prstGeom>
        </p:spPr>
      </p:pic>
      <p:sp>
        <p:nvSpPr>
          <p:cNvPr id="49" name="pole tekstowe 48">
            <a:extLst>
              <a:ext uri="{FF2B5EF4-FFF2-40B4-BE49-F238E27FC236}">
                <a16:creationId xmlns:a16="http://schemas.microsoft.com/office/drawing/2014/main" id="{D106C458-B598-2411-EB99-CD67C989BC7F}"/>
              </a:ext>
            </a:extLst>
          </p:cNvPr>
          <p:cNvSpPr txBox="1"/>
          <p:nvPr/>
        </p:nvSpPr>
        <p:spPr>
          <a:xfrm>
            <a:off x="5524107" y="5054909"/>
            <a:ext cx="2517844" cy="954107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dirty="0"/>
              <a:t>stosowany </a:t>
            </a:r>
            <a:r>
              <a:rPr lang="pl-PL" sz="1400" b="1" dirty="0"/>
              <a:t>ciągły nadzór w okresie co najmniej dwunastu miesięcy poprzedzających </a:t>
            </a:r>
            <a:r>
              <a:rPr lang="pl-PL" sz="1400" dirty="0"/>
              <a:t>datę przemieszczenia</a:t>
            </a:r>
          </a:p>
        </p:txBody>
      </p:sp>
      <p:cxnSp>
        <p:nvCxnSpPr>
          <p:cNvPr id="50" name="Łącznik prosty ze strzałką 49">
            <a:extLst>
              <a:ext uri="{FF2B5EF4-FFF2-40B4-BE49-F238E27FC236}">
                <a16:creationId xmlns:a16="http://schemas.microsoft.com/office/drawing/2014/main" id="{5FFC54F9-75B0-CC59-0723-BE03EABD441E}"/>
              </a:ext>
            </a:extLst>
          </p:cNvPr>
          <p:cNvCxnSpPr>
            <a:cxnSpLocks/>
          </p:cNvCxnSpPr>
          <p:nvPr/>
        </p:nvCxnSpPr>
        <p:spPr>
          <a:xfrm>
            <a:off x="6224358" y="2520678"/>
            <a:ext cx="0" cy="2303504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217867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pPr/>
              <a:t>43</a:t>
            </a:fld>
            <a:endParaRPr lang="pl-PL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2400" dirty="0">
                <a:solidFill>
                  <a:schemeClr val="tx1">
                    <a:lumMod val="95000"/>
                    <a:lumOff val="5000"/>
                  </a:schemeClr>
                </a:solidFill>
                <a:cs typeface="Calibri Light" panose="020F0302020204030204" pitchFamily="34" charset="0"/>
              </a:rPr>
              <a:t>Przemieszczanie świń z </a:t>
            </a:r>
            <a:r>
              <a:rPr lang="pl-PL" sz="2400" b="1" dirty="0">
                <a:solidFill>
                  <a:srgbClr val="FF6699"/>
                </a:solidFill>
                <a:cs typeface="Calibri Light" panose="020F0302020204030204" pitchFamily="34" charset="0"/>
              </a:rPr>
              <a:t>OOO II </a:t>
            </a:r>
            <a:r>
              <a:rPr lang="pl-PL" sz="2400" dirty="0">
                <a:solidFill>
                  <a:schemeClr val="tx1">
                    <a:lumMod val="95000"/>
                    <a:lumOff val="5000"/>
                  </a:schemeClr>
                </a:solidFill>
                <a:cs typeface="Calibri Light" panose="020F0302020204030204" pitchFamily="34" charset="0"/>
              </a:rPr>
              <a:t>w obrębie tego obszaru i poza ten obszar do </a:t>
            </a:r>
            <a:r>
              <a:rPr lang="pl-PL" sz="2400" dirty="0">
                <a:solidFill>
                  <a:srgbClr val="FF0000"/>
                </a:solidFill>
                <a:cs typeface="Calibri Light" panose="020F0302020204030204" pitchFamily="34" charset="0"/>
              </a:rPr>
              <a:t>rzeźni</a:t>
            </a:r>
            <a:r>
              <a:rPr lang="pl-PL" sz="2400" dirty="0">
                <a:solidFill>
                  <a:schemeClr val="tx1">
                    <a:lumMod val="95000"/>
                    <a:lumOff val="5000"/>
                  </a:schemeClr>
                </a:solidFill>
                <a:cs typeface="Calibri Light" panose="020F0302020204030204" pitchFamily="34" charset="0"/>
              </a:rPr>
              <a:t> zlokalizowanej na terenie tego samego państwa członkowskiego </a:t>
            </a:r>
            <a:r>
              <a:rPr lang="pl-PL" sz="2400" b="1" dirty="0">
                <a:solidFill>
                  <a:schemeClr val="tx1">
                    <a:lumMod val="95000"/>
                    <a:lumOff val="5000"/>
                  </a:schemeClr>
                </a:solidFill>
                <a:cs typeface="Calibri Light" panose="020F0302020204030204" pitchFamily="34" charset="0"/>
              </a:rPr>
              <a:t>w celu niezwłocznego uboju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4E4E1AFA-CFAA-C03D-5F24-719EAEB6499E}"/>
              </a:ext>
            </a:extLst>
          </p:cNvPr>
          <p:cNvSpPr/>
          <p:nvPr/>
        </p:nvSpPr>
        <p:spPr>
          <a:xfrm>
            <a:off x="306952" y="1415941"/>
            <a:ext cx="2486623" cy="146641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13" name="Łącznik prosty ze strzałką 12">
            <a:extLst>
              <a:ext uri="{FF2B5EF4-FFF2-40B4-BE49-F238E27FC236}">
                <a16:creationId xmlns:a16="http://schemas.microsoft.com/office/drawing/2014/main" id="{460E1A3B-4CC6-7C5D-7038-624250B993D2}"/>
              </a:ext>
            </a:extLst>
          </p:cNvPr>
          <p:cNvCxnSpPr>
            <a:cxnSpLocks/>
          </p:cNvCxnSpPr>
          <p:nvPr/>
        </p:nvCxnSpPr>
        <p:spPr>
          <a:xfrm>
            <a:off x="2847111" y="2538455"/>
            <a:ext cx="6011927" cy="6991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Obraz 13">
            <a:extLst>
              <a:ext uri="{FF2B5EF4-FFF2-40B4-BE49-F238E27FC236}">
                <a16:creationId xmlns:a16="http://schemas.microsoft.com/office/drawing/2014/main" id="{3EDF01B6-E46E-3BC4-1322-151B93F0D0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5598" y="1663176"/>
            <a:ext cx="2751650" cy="1726660"/>
          </a:xfrm>
          <a:prstGeom prst="rect">
            <a:avLst/>
          </a:prstGeom>
        </p:spPr>
      </p:pic>
      <p:sp>
        <p:nvSpPr>
          <p:cNvPr id="17" name="pole tekstowe 16">
            <a:extLst>
              <a:ext uri="{FF2B5EF4-FFF2-40B4-BE49-F238E27FC236}">
                <a16:creationId xmlns:a16="http://schemas.microsoft.com/office/drawing/2014/main" id="{3CD69D7B-7067-A51C-8304-A5E728C9E82E}"/>
              </a:ext>
            </a:extLst>
          </p:cNvPr>
          <p:cNvSpPr txBox="1"/>
          <p:nvPr/>
        </p:nvSpPr>
        <p:spPr>
          <a:xfrm>
            <a:off x="2013439" y="1787842"/>
            <a:ext cx="643597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99795" algn="ctr">
              <a:spcBef>
                <a:spcPts val="600"/>
              </a:spcBef>
              <a:spcAft>
                <a:spcPts val="600"/>
              </a:spcAft>
            </a:pPr>
            <a:r>
              <a:rPr lang="pl-PL" sz="20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U</a:t>
            </a:r>
            <a:r>
              <a:rPr lang="pl-PL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dzielenie zezwolenia przez PLW , g</a:t>
            </a:r>
            <a:r>
              <a:rPr lang="pl-PL" sz="2000" dirty="0"/>
              <a:t>dy </a:t>
            </a:r>
            <a:r>
              <a:rPr lang="pl-PL" sz="2000" b="1" dirty="0">
                <a:solidFill>
                  <a:srgbClr val="FF0000"/>
                </a:solidFill>
              </a:rPr>
              <a:t>spełnione są  ww. wymogi </a:t>
            </a:r>
          </a:p>
          <a:p>
            <a:pPr marL="899795" algn="ctr">
              <a:spcBef>
                <a:spcPts val="600"/>
              </a:spcBef>
              <a:spcAft>
                <a:spcPts val="600"/>
              </a:spcAft>
            </a:pPr>
            <a:br>
              <a:rPr lang="pl-PL" sz="2000" b="1" dirty="0">
                <a:solidFill>
                  <a:srgbClr val="FF0000"/>
                </a:solidFill>
              </a:rPr>
            </a:br>
            <a:r>
              <a:rPr lang="pl-PL" sz="2000" b="1" dirty="0">
                <a:solidFill>
                  <a:srgbClr val="FF0000"/>
                </a:solidFill>
              </a:rPr>
              <a:t>(z wyłączeniem konieczności utrzymywania świń przez 30 dni przed wysyłką do rzeźni)</a:t>
            </a:r>
            <a:endParaRPr lang="pl-PL" sz="2000" dirty="0"/>
          </a:p>
        </p:txBody>
      </p:sp>
      <p:sp>
        <p:nvSpPr>
          <p:cNvPr id="18" name="pole tekstowe 17">
            <a:extLst>
              <a:ext uri="{FF2B5EF4-FFF2-40B4-BE49-F238E27FC236}">
                <a16:creationId xmlns:a16="http://schemas.microsoft.com/office/drawing/2014/main" id="{581A59A1-DF05-46D3-C545-1E34A33FD1F8}"/>
              </a:ext>
            </a:extLst>
          </p:cNvPr>
          <p:cNvSpPr txBox="1"/>
          <p:nvPr/>
        </p:nvSpPr>
        <p:spPr>
          <a:xfrm>
            <a:off x="126159" y="4089523"/>
            <a:ext cx="116819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u="sng" dirty="0">
                <a:solidFill>
                  <a:srgbClr val="FF0000"/>
                </a:solidFill>
                <a:highlight>
                  <a:srgbClr val="C0C0C0"/>
                </a:highlight>
              </a:rPr>
              <a:t>ALE</a:t>
            </a:r>
            <a:r>
              <a:rPr lang="pl-PL" sz="3200" b="1" u="sng" dirty="0">
                <a:highlight>
                  <a:srgbClr val="C0C0C0"/>
                </a:highlight>
              </a:rPr>
              <a:t>…</a:t>
            </a:r>
            <a:r>
              <a:rPr lang="pl-PL" sz="3200" b="1" u="sng" dirty="0">
                <a:solidFill>
                  <a:srgbClr val="FF0000"/>
                </a:solidFill>
                <a:highlight>
                  <a:srgbClr val="C0C0C0"/>
                </a:highlight>
              </a:rPr>
              <a:t> </a:t>
            </a:r>
            <a:r>
              <a:rPr lang="pl-PL" sz="1600" b="1" u="sng" dirty="0">
                <a:highlight>
                  <a:srgbClr val="C0C0C0"/>
                </a:highlight>
              </a:rPr>
              <a:t>gdy przemieszczenie </a:t>
            </a:r>
            <a:r>
              <a:rPr lang="pl-PL" sz="1600" b="1" u="sng" dirty="0">
                <a:solidFill>
                  <a:srgbClr val="FF0000"/>
                </a:solidFill>
                <a:highlight>
                  <a:srgbClr val="C0C0C0"/>
                </a:highlight>
              </a:rPr>
              <a:t>nie spełnia stosownych wymogów</a:t>
            </a:r>
            <a:r>
              <a:rPr lang="pl-PL" sz="1600" dirty="0"/>
              <a:t>, </a:t>
            </a:r>
            <a:r>
              <a:rPr lang="pl-PL" sz="1600" b="1" dirty="0"/>
              <a:t>PLW  może zezwolić na przemieszczanie przesyłek świń </a:t>
            </a:r>
            <a:r>
              <a:rPr lang="pl-PL" sz="1600" dirty="0"/>
              <a:t>z </a:t>
            </a:r>
            <a:r>
              <a:rPr lang="pl-PL" sz="1600" b="1" dirty="0">
                <a:solidFill>
                  <a:srgbClr val="FF9999"/>
                </a:solidFill>
              </a:rPr>
              <a:t>OOO II </a:t>
            </a:r>
            <a:r>
              <a:rPr lang="pl-PL" sz="1600" dirty="0"/>
              <a:t>w obrębie </a:t>
            </a:r>
            <a:r>
              <a:rPr lang="pl-PL" sz="1600" b="1" dirty="0">
                <a:solidFill>
                  <a:srgbClr val="FF9999"/>
                </a:solidFill>
              </a:rPr>
              <a:t>OOO II </a:t>
            </a:r>
            <a:r>
              <a:rPr lang="pl-PL" sz="1600" dirty="0"/>
              <a:t>lub </a:t>
            </a:r>
            <a:r>
              <a:rPr lang="pl-PL" sz="1600" b="1" dirty="0"/>
              <a:t>poza nim</a:t>
            </a:r>
            <a:r>
              <a:rPr lang="pl-PL" sz="1600" dirty="0"/>
              <a:t>, pod warunkiem, że: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>
                <a:solidFill>
                  <a:srgbClr val="202124"/>
                </a:solidFill>
              </a:rPr>
              <a:t>świnie są przemieszczane </a:t>
            </a:r>
            <a:r>
              <a:rPr lang="pl-PL" sz="1600" b="1" dirty="0">
                <a:solidFill>
                  <a:srgbClr val="00B050"/>
                </a:solidFill>
              </a:rPr>
              <a:t>w celu niezwłocznego uboju</a:t>
            </a:r>
            <a:r>
              <a:rPr lang="pl-PL" sz="1600" b="1" dirty="0">
                <a:solidFill>
                  <a:srgbClr val="202124"/>
                </a:solidFill>
              </a:rPr>
              <a:t>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600" dirty="0">
                <a:solidFill>
                  <a:srgbClr val="202124"/>
                </a:solidFill>
              </a:rPr>
              <a:t>   rzeźnia zlokalizowana w obrębie tego samego lub innego </a:t>
            </a:r>
            <a:r>
              <a:rPr lang="pl-PL" sz="1600" b="1" dirty="0">
                <a:solidFill>
                  <a:srgbClr val="FF9999"/>
                </a:solidFill>
              </a:rPr>
              <a:t>OOO II </a:t>
            </a:r>
            <a:r>
              <a:rPr lang="pl-PL" sz="1600" b="1" dirty="0">
                <a:solidFill>
                  <a:srgbClr val="00B050"/>
                </a:solidFill>
              </a:rPr>
              <a:t>możliwie jak najbliżej zakładu dokonującego wysyłki </a:t>
            </a:r>
            <a:r>
              <a:rPr lang="pl-PL" sz="1600" dirty="0">
                <a:solidFill>
                  <a:srgbClr val="202124"/>
                </a:solidFill>
              </a:rPr>
              <a:t>lub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pl-PL" sz="1600" dirty="0">
                <a:solidFill>
                  <a:srgbClr val="202124"/>
                </a:solidFill>
              </a:rPr>
              <a:t>w obrębie </a:t>
            </a:r>
            <a:r>
              <a:rPr lang="pl-PL" sz="1600" b="1" dirty="0">
                <a:solidFill>
                  <a:srgbClr val="0070C0"/>
                </a:solidFill>
              </a:rPr>
              <a:t>OOO I </a:t>
            </a:r>
            <a:r>
              <a:rPr lang="pl-PL" sz="1600" dirty="0">
                <a:solidFill>
                  <a:srgbClr val="202124"/>
                </a:solidFill>
              </a:rPr>
              <a:t>lub </a:t>
            </a:r>
            <a:r>
              <a:rPr lang="pl-PL" sz="1600" b="1" dirty="0">
                <a:solidFill>
                  <a:srgbClr val="FF0000"/>
                </a:solidFill>
              </a:rPr>
              <a:t>OOO III </a:t>
            </a:r>
            <a:r>
              <a:rPr lang="pl-PL" sz="1600" dirty="0">
                <a:solidFill>
                  <a:srgbClr val="202124"/>
                </a:solidFill>
              </a:rPr>
              <a:t>na terytorium </a:t>
            </a:r>
            <a:r>
              <a:rPr lang="pl-PL" sz="1600" b="1" dirty="0">
                <a:solidFill>
                  <a:srgbClr val="202124"/>
                </a:solidFill>
              </a:rPr>
              <a:t>tego samego państwa członkowskiego</a:t>
            </a:r>
            <a:r>
              <a:rPr lang="pl-PL" sz="1600" dirty="0">
                <a:solidFill>
                  <a:srgbClr val="202124"/>
                </a:solidFill>
              </a:rPr>
              <a:t>, gdy nie ma możliwości dokonać uboju w </a:t>
            </a:r>
            <a:r>
              <a:rPr lang="pl-PL" sz="1600" b="1" dirty="0">
                <a:solidFill>
                  <a:srgbClr val="FF9999"/>
                </a:solidFill>
              </a:rPr>
              <a:t>OOO II </a:t>
            </a:r>
            <a:r>
              <a:rPr lang="pl-PL" sz="1600" dirty="0">
                <a:solidFill>
                  <a:srgbClr val="202124"/>
                </a:solidFill>
              </a:rPr>
              <a:t>lub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pl-PL" sz="1600" b="1" dirty="0">
                <a:solidFill>
                  <a:srgbClr val="202124"/>
                </a:solidFill>
              </a:rPr>
              <a:t>poza OOO </a:t>
            </a:r>
            <a:r>
              <a:rPr lang="pl-PL" sz="1600" dirty="0">
                <a:solidFill>
                  <a:srgbClr val="202124"/>
                </a:solidFill>
              </a:rPr>
              <a:t>na terytorium </a:t>
            </a:r>
            <a:r>
              <a:rPr lang="pl-PL" sz="1600" b="1" dirty="0">
                <a:solidFill>
                  <a:srgbClr val="202124"/>
                </a:solidFill>
              </a:rPr>
              <a:t>tego samego państwa członkowskiego</a:t>
            </a:r>
            <a:r>
              <a:rPr lang="pl-PL" sz="1600" dirty="0">
                <a:solidFill>
                  <a:srgbClr val="202124"/>
                </a:solidFill>
              </a:rPr>
              <a:t>, gdy nie ma możliwości dokonać uboju w OOO I, II lub III.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pl-PL" sz="1600" dirty="0">
              <a:solidFill>
                <a:srgbClr val="202124"/>
              </a:solidFill>
            </a:endParaRPr>
          </a:p>
        </p:txBody>
      </p:sp>
      <p:pic>
        <p:nvPicPr>
          <p:cNvPr id="7" name="Grafika 6" descr="Świnia">
            <a:extLst>
              <a:ext uri="{FF2B5EF4-FFF2-40B4-BE49-F238E27FC236}">
                <a16:creationId xmlns:a16="http://schemas.microsoft.com/office/drawing/2014/main" id="{7D8D4497-06CA-1AA5-0CA2-3395B6D6FC7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14545" y="1314591"/>
            <a:ext cx="914400" cy="914400"/>
          </a:xfrm>
          <a:prstGeom prst="rect">
            <a:avLst/>
          </a:prstGeom>
        </p:spPr>
      </p:pic>
      <p:pic>
        <p:nvPicPr>
          <p:cNvPr id="8" name="Grafika 7" descr="Świnia">
            <a:extLst>
              <a:ext uri="{FF2B5EF4-FFF2-40B4-BE49-F238E27FC236}">
                <a16:creationId xmlns:a16="http://schemas.microsoft.com/office/drawing/2014/main" id="{7D919241-0ABF-AE6D-A298-5607125FCB4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76555" y="2069306"/>
            <a:ext cx="914400" cy="914400"/>
          </a:xfrm>
          <a:prstGeom prst="rect">
            <a:avLst/>
          </a:prstGeom>
        </p:spPr>
      </p:pic>
      <p:pic>
        <p:nvPicPr>
          <p:cNvPr id="12" name="Grafika 11" descr="Świnia">
            <a:extLst>
              <a:ext uri="{FF2B5EF4-FFF2-40B4-BE49-F238E27FC236}">
                <a16:creationId xmlns:a16="http://schemas.microsoft.com/office/drawing/2014/main" id="{C3C1E0CA-0431-1B10-EE3F-DE6A14D782D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551043" y="1426876"/>
            <a:ext cx="914400" cy="914400"/>
          </a:xfrm>
          <a:prstGeom prst="rect">
            <a:avLst/>
          </a:prstGeom>
        </p:spPr>
      </p:pic>
      <p:cxnSp>
        <p:nvCxnSpPr>
          <p:cNvPr id="15" name="Łącznik prosty ze strzałką 14">
            <a:extLst>
              <a:ext uri="{FF2B5EF4-FFF2-40B4-BE49-F238E27FC236}">
                <a16:creationId xmlns:a16="http://schemas.microsoft.com/office/drawing/2014/main" id="{460E1A3B-4CC6-7C5D-7038-624250B993D2}"/>
              </a:ext>
            </a:extLst>
          </p:cNvPr>
          <p:cNvCxnSpPr>
            <a:cxnSpLocks/>
          </p:cNvCxnSpPr>
          <p:nvPr/>
        </p:nvCxnSpPr>
        <p:spPr>
          <a:xfrm>
            <a:off x="1538288" y="2882356"/>
            <a:ext cx="0" cy="1421263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ole tekstowe 2">
            <a:extLst>
              <a:ext uri="{FF2B5EF4-FFF2-40B4-BE49-F238E27FC236}">
                <a16:creationId xmlns:a16="http://schemas.microsoft.com/office/drawing/2014/main" id="{651EC6B6-6416-C631-C5EE-3901919FABFA}"/>
              </a:ext>
            </a:extLst>
          </p:cNvPr>
          <p:cNvSpPr txBox="1"/>
          <p:nvPr/>
        </p:nvSpPr>
        <p:spPr>
          <a:xfrm>
            <a:off x="8674307" y="846405"/>
            <a:ext cx="3144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rgbClr val="FF0000"/>
                </a:solidFill>
              </a:rPr>
              <a:t>Mięso/produkty bez ograniczeń</a:t>
            </a:r>
          </a:p>
        </p:txBody>
      </p:sp>
      <p:cxnSp>
        <p:nvCxnSpPr>
          <p:cNvPr id="10" name="Łącznik prosty ze strzałką 9">
            <a:extLst>
              <a:ext uri="{FF2B5EF4-FFF2-40B4-BE49-F238E27FC236}">
                <a16:creationId xmlns:a16="http://schemas.microsoft.com/office/drawing/2014/main" id="{F9784B2E-92B9-3AD3-7963-7F07BE312504}"/>
              </a:ext>
            </a:extLst>
          </p:cNvPr>
          <p:cNvCxnSpPr>
            <a:cxnSpLocks/>
          </p:cNvCxnSpPr>
          <p:nvPr/>
        </p:nvCxnSpPr>
        <p:spPr>
          <a:xfrm flipV="1">
            <a:off x="7846423" y="1314591"/>
            <a:ext cx="764177" cy="4867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>
            <a:extLst>
              <a:ext uri="{FF2B5EF4-FFF2-40B4-BE49-F238E27FC236}">
                <a16:creationId xmlns:a16="http://schemas.microsoft.com/office/drawing/2014/main" id="{8C0BD991-3BF7-80CA-E6E2-9FA1672C46D9}"/>
              </a:ext>
            </a:extLst>
          </p:cNvPr>
          <p:cNvSpPr txBox="1"/>
          <p:nvPr/>
        </p:nvSpPr>
        <p:spPr>
          <a:xfrm>
            <a:off x="4946469" y="6352143"/>
            <a:ext cx="56300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rgbClr val="FF0000"/>
                </a:solidFill>
              </a:rPr>
              <a:t>Rzeźnie powinny posiadać odpowiednie wyznaczenie PLW!</a:t>
            </a:r>
          </a:p>
        </p:txBody>
      </p:sp>
    </p:spTree>
    <p:extLst>
      <p:ext uri="{BB962C8B-B14F-4D97-AF65-F5344CB8AC3E}">
        <p14:creationId xmlns:p14="http://schemas.microsoft.com/office/powerpoint/2010/main" val="90218215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pPr/>
              <a:t>44</a:t>
            </a:fld>
            <a:endParaRPr lang="pl-PL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2400" dirty="0">
                <a:solidFill>
                  <a:schemeClr val="tx1">
                    <a:lumMod val="95000"/>
                    <a:lumOff val="5000"/>
                  </a:schemeClr>
                </a:solidFill>
                <a:cs typeface="Calibri Light" panose="020F0302020204030204" pitchFamily="34" charset="0"/>
              </a:rPr>
              <a:t>Przemieszczanie świń z </a:t>
            </a:r>
            <a:r>
              <a:rPr lang="pl-PL" sz="2400" b="1" dirty="0">
                <a:solidFill>
                  <a:srgbClr val="FF6699"/>
                </a:solidFill>
                <a:cs typeface="Calibri Light" panose="020F0302020204030204" pitchFamily="34" charset="0"/>
              </a:rPr>
              <a:t>OOO II </a:t>
            </a:r>
            <a:r>
              <a:rPr lang="pl-PL" sz="2400" dirty="0">
                <a:solidFill>
                  <a:schemeClr val="tx1">
                    <a:lumMod val="95000"/>
                    <a:lumOff val="5000"/>
                  </a:schemeClr>
                </a:solidFill>
                <a:cs typeface="Calibri Light" panose="020F0302020204030204" pitchFamily="34" charset="0"/>
              </a:rPr>
              <a:t>w obrębie tego obszaru i poza ten obszar do </a:t>
            </a:r>
            <a:r>
              <a:rPr lang="pl-PL" sz="2400" dirty="0">
                <a:solidFill>
                  <a:srgbClr val="FF0000"/>
                </a:solidFill>
                <a:cs typeface="Calibri Light" panose="020F0302020204030204" pitchFamily="34" charset="0"/>
              </a:rPr>
              <a:t>rzeźni</a:t>
            </a:r>
            <a:r>
              <a:rPr lang="pl-PL" sz="2400" dirty="0">
                <a:solidFill>
                  <a:schemeClr val="tx1">
                    <a:lumMod val="95000"/>
                    <a:lumOff val="5000"/>
                  </a:schemeClr>
                </a:solidFill>
                <a:cs typeface="Calibri Light" panose="020F0302020204030204" pitchFamily="34" charset="0"/>
              </a:rPr>
              <a:t> zlokalizowanej na terenie tego samego państwa członkowskiego </a:t>
            </a:r>
            <a:r>
              <a:rPr lang="pl-PL" sz="2400" b="1" dirty="0">
                <a:solidFill>
                  <a:schemeClr val="tx1">
                    <a:lumMod val="95000"/>
                    <a:lumOff val="5000"/>
                  </a:schemeClr>
                </a:solidFill>
                <a:cs typeface="Calibri Light" panose="020F0302020204030204" pitchFamily="34" charset="0"/>
              </a:rPr>
              <a:t>w celu niezwłocznego uboju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4E4E1AFA-CFAA-C03D-5F24-719EAEB6499E}"/>
              </a:ext>
            </a:extLst>
          </p:cNvPr>
          <p:cNvSpPr/>
          <p:nvPr/>
        </p:nvSpPr>
        <p:spPr>
          <a:xfrm>
            <a:off x="306952" y="1415941"/>
            <a:ext cx="2486623" cy="146641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3EDF01B6-E46E-3BC4-1322-151B93F0D0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5598" y="1663176"/>
            <a:ext cx="2751650" cy="1726660"/>
          </a:xfrm>
          <a:prstGeom prst="rect">
            <a:avLst/>
          </a:prstGeom>
        </p:spPr>
      </p:pic>
      <p:sp>
        <p:nvSpPr>
          <p:cNvPr id="18" name="pole tekstowe 17">
            <a:extLst>
              <a:ext uri="{FF2B5EF4-FFF2-40B4-BE49-F238E27FC236}">
                <a16:creationId xmlns:a16="http://schemas.microsoft.com/office/drawing/2014/main" id="{581A59A1-DF05-46D3-C545-1E34A33FD1F8}"/>
              </a:ext>
            </a:extLst>
          </p:cNvPr>
          <p:cNvSpPr txBox="1"/>
          <p:nvPr/>
        </p:nvSpPr>
        <p:spPr>
          <a:xfrm>
            <a:off x="510091" y="4265878"/>
            <a:ext cx="116819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u="sng" dirty="0">
                <a:solidFill>
                  <a:srgbClr val="FF0000"/>
                </a:solidFill>
                <a:highlight>
                  <a:srgbClr val="C0C0C0"/>
                </a:highlight>
              </a:rPr>
              <a:t>Mięso i produkty – wyłącznie na rynek krajowy lub po bezpiecznej obróbce – bez ograniczeń</a:t>
            </a:r>
            <a:endParaRPr lang="pl-PL" sz="1600" dirty="0">
              <a:solidFill>
                <a:srgbClr val="202124"/>
              </a:solidFill>
            </a:endParaRPr>
          </a:p>
        </p:txBody>
      </p:sp>
      <p:pic>
        <p:nvPicPr>
          <p:cNvPr id="7" name="Grafika 6" descr="Świnia">
            <a:extLst>
              <a:ext uri="{FF2B5EF4-FFF2-40B4-BE49-F238E27FC236}">
                <a16:creationId xmlns:a16="http://schemas.microsoft.com/office/drawing/2014/main" id="{7D8D4497-06CA-1AA5-0CA2-3395B6D6FC7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14545" y="1314591"/>
            <a:ext cx="914400" cy="914400"/>
          </a:xfrm>
          <a:prstGeom prst="rect">
            <a:avLst/>
          </a:prstGeom>
        </p:spPr>
      </p:pic>
      <p:pic>
        <p:nvPicPr>
          <p:cNvPr id="8" name="Grafika 7" descr="Świnia">
            <a:extLst>
              <a:ext uri="{FF2B5EF4-FFF2-40B4-BE49-F238E27FC236}">
                <a16:creationId xmlns:a16="http://schemas.microsoft.com/office/drawing/2014/main" id="{7D919241-0ABF-AE6D-A298-5607125FCB4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76555" y="2069306"/>
            <a:ext cx="914400" cy="914400"/>
          </a:xfrm>
          <a:prstGeom prst="rect">
            <a:avLst/>
          </a:prstGeom>
        </p:spPr>
      </p:pic>
      <p:pic>
        <p:nvPicPr>
          <p:cNvPr id="12" name="Grafika 11" descr="Świnia">
            <a:extLst>
              <a:ext uri="{FF2B5EF4-FFF2-40B4-BE49-F238E27FC236}">
                <a16:creationId xmlns:a16="http://schemas.microsoft.com/office/drawing/2014/main" id="{C3C1E0CA-0431-1B10-EE3F-DE6A14D782D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551043" y="1426876"/>
            <a:ext cx="914400" cy="914400"/>
          </a:xfrm>
          <a:prstGeom prst="rect">
            <a:avLst/>
          </a:prstGeom>
        </p:spPr>
      </p:pic>
      <p:cxnSp>
        <p:nvCxnSpPr>
          <p:cNvPr id="15" name="Łącznik prosty ze strzałką 14">
            <a:extLst>
              <a:ext uri="{FF2B5EF4-FFF2-40B4-BE49-F238E27FC236}">
                <a16:creationId xmlns:a16="http://schemas.microsoft.com/office/drawing/2014/main" id="{460E1A3B-4CC6-7C5D-7038-624250B993D2}"/>
              </a:ext>
            </a:extLst>
          </p:cNvPr>
          <p:cNvCxnSpPr>
            <a:cxnSpLocks/>
          </p:cNvCxnSpPr>
          <p:nvPr/>
        </p:nvCxnSpPr>
        <p:spPr>
          <a:xfrm>
            <a:off x="3384505" y="2349803"/>
            <a:ext cx="4740592" cy="0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DB5C6837-E39C-DD9B-CA6B-F81FC1E419F2}"/>
              </a:ext>
            </a:extLst>
          </p:cNvPr>
          <p:cNvSpPr txBox="1"/>
          <p:nvPr/>
        </p:nvSpPr>
        <p:spPr>
          <a:xfrm>
            <a:off x="3024052" y="1859659"/>
            <a:ext cx="61438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800" b="1" u="sng" dirty="0">
                <a:highlight>
                  <a:srgbClr val="C0C0C0"/>
                </a:highlight>
              </a:rPr>
              <a:t>gdy przemieszczenie </a:t>
            </a:r>
            <a:r>
              <a:rPr lang="pl-PL" sz="1800" b="1" u="sng" dirty="0">
                <a:solidFill>
                  <a:srgbClr val="FF0000"/>
                </a:solidFill>
                <a:highlight>
                  <a:srgbClr val="C0C0C0"/>
                </a:highlight>
              </a:rPr>
              <a:t>nie spełnia stosownych warunków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1287642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pPr/>
              <a:t>45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989" y="5767236"/>
            <a:ext cx="2617646" cy="77167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39535AA8-7C6A-CA64-5760-ED63E14134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5900" y="0"/>
            <a:ext cx="3086100" cy="2647950"/>
          </a:xfrm>
          <a:prstGeom prst="rect">
            <a:avLst/>
          </a:prstGeom>
          <a:scene3d>
            <a:camera prst="orthographicFront">
              <a:rot lat="0" lon="0" rev="10799999"/>
            </a:camera>
            <a:lightRig rig="threePt" dir="t"/>
          </a:scene3d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551635D9-35AE-0D9D-5EB0-7B218866F807}"/>
              </a:ext>
            </a:extLst>
          </p:cNvPr>
          <p:cNvSpPr txBox="1"/>
          <p:nvPr/>
        </p:nvSpPr>
        <p:spPr>
          <a:xfrm>
            <a:off x="508786" y="1633291"/>
            <a:ext cx="104740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>
                <a:latin typeface="+mj-lt"/>
              </a:rPr>
              <a:t>SZCZEGÓŁOWE WARUNKI STOSOWANIA ODSTĘPSTW ZEZWALAJĄCYCH NA PRZEMIESZCZANIE PRZESYŁEK ŚWIŃ UTRZYMYWANYCH NA </a:t>
            </a:r>
            <a:r>
              <a:rPr lang="pl-PL" sz="3600" b="1" dirty="0">
                <a:solidFill>
                  <a:srgbClr val="FF6699"/>
                </a:solidFill>
                <a:latin typeface="+mj-lt"/>
              </a:rPr>
              <a:t>OBSZARZE OBJĘTYM OGRANICZENIAMI II </a:t>
            </a:r>
            <a:r>
              <a:rPr lang="pl-PL" sz="3600" b="1" dirty="0">
                <a:latin typeface="+mj-lt"/>
              </a:rPr>
              <a:t>POZA TEN OBSZAR DO OBSZARU OBJĘTEGO OGRANICZENIAMI II LUB III NA TERYTORIUM </a:t>
            </a:r>
            <a:r>
              <a:rPr lang="pl-PL" sz="3600" b="1" u="sng" dirty="0">
                <a:latin typeface="+mj-lt"/>
              </a:rPr>
              <a:t>INNEGO PAŃSTWA CZŁONKOWSKIEGO</a:t>
            </a:r>
          </a:p>
        </p:txBody>
      </p:sp>
    </p:spTree>
    <p:extLst>
      <p:ext uri="{BB962C8B-B14F-4D97-AF65-F5344CB8AC3E}">
        <p14:creationId xmlns:p14="http://schemas.microsoft.com/office/powerpoint/2010/main" val="94592074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46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C4EFBE16-889E-D77F-96AE-C9DC7A2958D5}"/>
              </a:ext>
            </a:extLst>
          </p:cNvPr>
          <p:cNvSpPr/>
          <p:nvPr/>
        </p:nvSpPr>
        <p:spPr>
          <a:xfrm>
            <a:off x="766112" y="1240888"/>
            <a:ext cx="2486623" cy="146641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Grafika 6" descr="Świnia">
            <a:extLst>
              <a:ext uri="{FF2B5EF4-FFF2-40B4-BE49-F238E27FC236}">
                <a16:creationId xmlns:a16="http://schemas.microsoft.com/office/drawing/2014/main" id="{58D38697-4FEB-0A88-8003-0B0F6CE89C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60581" y="1133839"/>
            <a:ext cx="914400" cy="914400"/>
          </a:xfrm>
          <a:prstGeom prst="rect">
            <a:avLst/>
          </a:prstGeom>
        </p:spPr>
      </p:pic>
      <p:pic>
        <p:nvPicPr>
          <p:cNvPr id="8" name="Grafika 7" descr="Świnia">
            <a:extLst>
              <a:ext uri="{FF2B5EF4-FFF2-40B4-BE49-F238E27FC236}">
                <a16:creationId xmlns:a16="http://schemas.microsoft.com/office/drawing/2014/main" id="{62C30AD5-7C72-FD64-A8BF-15373B6C67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52223" y="1792903"/>
            <a:ext cx="914400" cy="914400"/>
          </a:xfrm>
          <a:prstGeom prst="rect">
            <a:avLst/>
          </a:prstGeom>
        </p:spPr>
      </p:pic>
      <p:pic>
        <p:nvPicPr>
          <p:cNvPr id="9" name="Grafika 8" descr="Świnia">
            <a:extLst>
              <a:ext uri="{FF2B5EF4-FFF2-40B4-BE49-F238E27FC236}">
                <a16:creationId xmlns:a16="http://schemas.microsoft.com/office/drawing/2014/main" id="{A45C2B3D-D3BC-0A42-75EF-8D917C0F5FB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226956" y="1133839"/>
            <a:ext cx="914400" cy="914400"/>
          </a:xfrm>
          <a:prstGeom prst="rect">
            <a:avLst/>
          </a:prstGeom>
        </p:spPr>
      </p:pic>
      <p:cxnSp>
        <p:nvCxnSpPr>
          <p:cNvPr id="11" name="Łącznik prosty ze strzałką 10">
            <a:extLst>
              <a:ext uri="{FF2B5EF4-FFF2-40B4-BE49-F238E27FC236}">
                <a16:creationId xmlns:a16="http://schemas.microsoft.com/office/drawing/2014/main" id="{3178E078-95F6-D2E7-4A3F-55D70BB9F559}"/>
              </a:ext>
            </a:extLst>
          </p:cNvPr>
          <p:cNvCxnSpPr/>
          <p:nvPr/>
        </p:nvCxnSpPr>
        <p:spPr>
          <a:xfrm flipV="1">
            <a:off x="3141356" y="1381328"/>
            <a:ext cx="2189401" cy="411575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ze strzałką 12">
            <a:extLst>
              <a:ext uri="{FF2B5EF4-FFF2-40B4-BE49-F238E27FC236}">
                <a16:creationId xmlns:a16="http://schemas.microsoft.com/office/drawing/2014/main" id="{99C178DD-2489-E2E4-50CF-0E4148B27B1F}"/>
              </a:ext>
            </a:extLst>
          </p:cNvPr>
          <p:cNvCxnSpPr/>
          <p:nvPr/>
        </p:nvCxnSpPr>
        <p:spPr>
          <a:xfrm>
            <a:off x="3158265" y="2171983"/>
            <a:ext cx="2153037" cy="269660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CE1A8620-6BD0-5798-BAAE-B76FE43FBD3B}"/>
              </a:ext>
            </a:extLst>
          </p:cNvPr>
          <p:cNvSpPr txBox="1"/>
          <p:nvPr/>
        </p:nvSpPr>
        <p:spPr>
          <a:xfrm>
            <a:off x="5435320" y="1196662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OOO II</a:t>
            </a:r>
          </a:p>
        </p:txBody>
      </p:sp>
      <p:sp>
        <p:nvSpPr>
          <p:cNvPr id="15" name="pole tekstowe 14">
            <a:extLst>
              <a:ext uri="{FF2B5EF4-FFF2-40B4-BE49-F238E27FC236}">
                <a16:creationId xmlns:a16="http://schemas.microsoft.com/office/drawing/2014/main" id="{69903BB1-12DF-6022-85EA-AD453A604973}"/>
              </a:ext>
            </a:extLst>
          </p:cNvPr>
          <p:cNvSpPr txBox="1"/>
          <p:nvPr/>
        </p:nvSpPr>
        <p:spPr>
          <a:xfrm>
            <a:off x="5435320" y="2256977"/>
            <a:ext cx="886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OOO III</a:t>
            </a:r>
          </a:p>
        </p:txBody>
      </p:sp>
      <p:pic>
        <p:nvPicPr>
          <p:cNvPr id="16" name="Grafika 15" descr="Europa">
            <a:extLst>
              <a:ext uri="{FF2B5EF4-FFF2-40B4-BE49-F238E27FC236}">
                <a16:creationId xmlns:a16="http://schemas.microsoft.com/office/drawing/2014/main" id="{C01788C1-9D0C-25B5-018C-861B30A630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754764" y="62217"/>
            <a:ext cx="3461372" cy="3461372"/>
          </a:xfrm>
          <a:prstGeom prst="rect">
            <a:avLst/>
          </a:prstGeom>
        </p:spPr>
      </p:pic>
      <p:sp>
        <p:nvSpPr>
          <p:cNvPr id="17" name="pole tekstowe 16">
            <a:extLst>
              <a:ext uri="{FF2B5EF4-FFF2-40B4-BE49-F238E27FC236}">
                <a16:creationId xmlns:a16="http://schemas.microsoft.com/office/drawing/2014/main" id="{899E7368-1C1F-D0C8-889F-6930E35233B5}"/>
              </a:ext>
            </a:extLst>
          </p:cNvPr>
          <p:cNvSpPr txBox="1"/>
          <p:nvPr/>
        </p:nvSpPr>
        <p:spPr>
          <a:xfrm>
            <a:off x="7023370" y="3154257"/>
            <a:ext cx="2797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inne państwo członkowskie</a:t>
            </a:r>
          </a:p>
        </p:txBody>
      </p:sp>
      <p:sp>
        <p:nvSpPr>
          <p:cNvPr id="18" name="pole tekstowe 17">
            <a:extLst>
              <a:ext uri="{FF2B5EF4-FFF2-40B4-BE49-F238E27FC236}">
                <a16:creationId xmlns:a16="http://schemas.microsoft.com/office/drawing/2014/main" id="{9501B058-A758-D81A-5D40-520EAE48AEE6}"/>
              </a:ext>
            </a:extLst>
          </p:cNvPr>
          <p:cNvSpPr txBox="1"/>
          <p:nvPr/>
        </p:nvSpPr>
        <p:spPr>
          <a:xfrm>
            <a:off x="346083" y="3523589"/>
            <a:ext cx="110043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U</a:t>
            </a:r>
            <a:r>
              <a:rPr lang="pl-PL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dzielenie zezwolenia przez PLW (po dokonanej analizie ryzyka), g</a:t>
            </a:r>
            <a:r>
              <a:rPr lang="pl-PL" dirty="0"/>
              <a:t>dy </a:t>
            </a:r>
            <a:r>
              <a:rPr lang="pl-PL" b="1" dirty="0">
                <a:solidFill>
                  <a:srgbClr val="FF0000"/>
                </a:solidFill>
              </a:rPr>
              <a:t>spełnione są wszystkie wymogi RWK 2023/594 oraz:</a:t>
            </a:r>
            <a:endParaRPr lang="pl-PL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w okresie </a:t>
            </a:r>
            <a:r>
              <a:rPr lang="pl-PL" b="1" dirty="0">
                <a:solidFill>
                  <a:srgbClr val="FF0000"/>
                </a:solidFill>
              </a:rPr>
              <a:t>co najmniej ostatnich dwunastu miesięcy </a:t>
            </a:r>
            <a:r>
              <a:rPr lang="pl-PL" b="1" dirty="0"/>
              <a:t>nie potwierdzono urzędowo wystąpienia ogniska afrykańskiego pomoru świń u utrzymywanych świń w zakładzie dokonującym wysyłki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podmiot powiadomił właściwy organ z wyprzedzeniem o planowanym przemieszczeniu przesyłki utrzymywanych świń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Procedura odrębnego przesyłania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Zaplombowane środki transportu</a:t>
            </a:r>
          </a:p>
        </p:txBody>
      </p:sp>
      <p:sp>
        <p:nvSpPr>
          <p:cNvPr id="22" name="pole tekstowe 21">
            <a:extLst>
              <a:ext uri="{FF2B5EF4-FFF2-40B4-BE49-F238E27FC236}">
                <a16:creationId xmlns:a16="http://schemas.microsoft.com/office/drawing/2014/main" id="{6716E208-E99C-7B68-69D0-BF7C68DAFAF3}"/>
              </a:ext>
            </a:extLst>
          </p:cNvPr>
          <p:cNvSpPr txBox="1"/>
          <p:nvPr/>
        </p:nvSpPr>
        <p:spPr>
          <a:xfrm>
            <a:off x="1538288" y="2804426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OOO II</a:t>
            </a:r>
          </a:p>
        </p:txBody>
      </p:sp>
    </p:spTree>
    <p:extLst>
      <p:ext uri="{BB962C8B-B14F-4D97-AF65-F5344CB8AC3E}">
        <p14:creationId xmlns:p14="http://schemas.microsoft.com/office/powerpoint/2010/main" val="255251426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pPr/>
              <a:t>47</a:t>
            </a:fld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989" y="5767236"/>
            <a:ext cx="2617646" cy="771676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39535AA8-7C6A-CA64-5760-ED63E14134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5900" y="0"/>
            <a:ext cx="3086100" cy="2647950"/>
          </a:xfrm>
          <a:prstGeom prst="rect">
            <a:avLst/>
          </a:prstGeom>
          <a:scene3d>
            <a:camera prst="orthographicFront">
              <a:rot lat="0" lon="0" rev="10799999"/>
            </a:camera>
            <a:lightRig rig="threePt" dir="t"/>
          </a:scene3d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551635D9-35AE-0D9D-5EB0-7B218866F807}"/>
              </a:ext>
            </a:extLst>
          </p:cNvPr>
          <p:cNvSpPr txBox="1"/>
          <p:nvPr/>
        </p:nvSpPr>
        <p:spPr>
          <a:xfrm>
            <a:off x="508786" y="1633291"/>
            <a:ext cx="1069747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>
                <a:latin typeface="+mj-lt"/>
              </a:rPr>
              <a:t>SZCZEGÓŁOWE WARUNKI STOSOWANIA ODSTĘPSTW ZEZWALAJĄCYCH NA PRZEMIESZCZANIE PRZESYŁEK ŚWIŃ UTRZYMYWANYCH NA </a:t>
            </a:r>
          </a:p>
          <a:p>
            <a:pPr algn="ctr"/>
            <a:r>
              <a:rPr lang="pl-PL" sz="3600" b="1" dirty="0">
                <a:solidFill>
                  <a:srgbClr val="FF0000"/>
                </a:solidFill>
                <a:latin typeface="+mj-lt"/>
              </a:rPr>
              <a:t>OBSZARZE OBJĘTYM OGRANICZENIAMI III </a:t>
            </a:r>
          </a:p>
          <a:p>
            <a:pPr algn="ctr"/>
            <a:r>
              <a:rPr lang="pl-PL" sz="3600" b="1" u="sng" dirty="0">
                <a:highlight>
                  <a:srgbClr val="C0C0C0"/>
                </a:highlight>
                <a:latin typeface="+mj-lt"/>
              </a:rPr>
              <a:t>W OBRĘBIE TEGO OBSZARU </a:t>
            </a:r>
            <a:r>
              <a:rPr lang="pl-PL" sz="3600" b="1" u="sng" dirty="0">
                <a:latin typeface="+mj-lt"/>
              </a:rPr>
              <a:t>I POZA TEN OBSZAR</a:t>
            </a:r>
          </a:p>
        </p:txBody>
      </p:sp>
    </p:spTree>
    <p:extLst>
      <p:ext uri="{BB962C8B-B14F-4D97-AF65-F5344CB8AC3E}">
        <p14:creationId xmlns:p14="http://schemas.microsoft.com/office/powerpoint/2010/main" val="369804240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48</a:t>
            </a:fld>
            <a:endParaRPr lang="pl-PL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2800" dirty="0">
                <a:solidFill>
                  <a:schemeClr val="tx1"/>
                </a:solidFill>
              </a:rPr>
              <a:t>Przemieszczanie przesyłek świń utrzymywanych na obszarze objętym </a:t>
            </a:r>
            <a:r>
              <a:rPr lang="pl-PL" sz="2800" b="1" dirty="0">
                <a:solidFill>
                  <a:srgbClr val="FF0000"/>
                </a:solidFill>
              </a:rPr>
              <a:t>ograniczeniami III </a:t>
            </a:r>
            <a:r>
              <a:rPr lang="pl-PL" sz="2800" dirty="0">
                <a:solidFill>
                  <a:schemeClr val="tx1"/>
                </a:solidFill>
              </a:rPr>
              <a:t>do </a:t>
            </a:r>
            <a:r>
              <a:rPr lang="pl-PL" sz="2800" dirty="0">
                <a:solidFill>
                  <a:schemeClr val="tx1"/>
                </a:solidFill>
                <a:highlight>
                  <a:srgbClr val="C0C0C0"/>
                </a:highlight>
              </a:rPr>
              <a:t>obszaru objętego ograniczeniami </a:t>
            </a:r>
            <a:r>
              <a:rPr lang="pl-PL" sz="2800" b="1" dirty="0">
                <a:solidFill>
                  <a:srgbClr val="FF6699"/>
                </a:solidFill>
              </a:rPr>
              <a:t>OOO II </a:t>
            </a:r>
            <a:r>
              <a:rPr lang="pl-PL" sz="2800" dirty="0">
                <a:solidFill>
                  <a:schemeClr val="tx1"/>
                </a:solidFill>
              </a:rPr>
              <a:t>lub</a:t>
            </a:r>
            <a:r>
              <a:rPr lang="pl-PL" sz="2800" b="1" dirty="0">
                <a:solidFill>
                  <a:srgbClr val="0070C0"/>
                </a:solidFill>
                <a:highlight>
                  <a:srgbClr val="C0C0C0"/>
                </a:highlight>
              </a:rPr>
              <a:t> OOO I</a:t>
            </a:r>
            <a:endParaRPr lang="pl-PL" sz="2800" b="1" dirty="0">
              <a:solidFill>
                <a:srgbClr val="FF9999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E98D81D7-A87A-31A8-06DE-BDEF72E32889}"/>
              </a:ext>
            </a:extLst>
          </p:cNvPr>
          <p:cNvSpPr/>
          <p:nvPr/>
        </p:nvSpPr>
        <p:spPr>
          <a:xfrm>
            <a:off x="1955549" y="1403288"/>
            <a:ext cx="4019738" cy="205136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Grafika 6" descr="Świnia">
            <a:extLst>
              <a:ext uri="{FF2B5EF4-FFF2-40B4-BE49-F238E27FC236}">
                <a16:creationId xmlns:a16="http://schemas.microsoft.com/office/drawing/2014/main" id="{CD4FF049-A2E4-4E3E-4E06-6FFA706CE1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515659" y="2223028"/>
            <a:ext cx="914400" cy="914400"/>
          </a:xfrm>
          <a:prstGeom prst="rect">
            <a:avLst/>
          </a:prstGeom>
        </p:spPr>
      </p:pic>
      <p:pic>
        <p:nvPicPr>
          <p:cNvPr id="8" name="Grafika 7" descr="Świnia">
            <a:extLst>
              <a:ext uri="{FF2B5EF4-FFF2-40B4-BE49-F238E27FC236}">
                <a16:creationId xmlns:a16="http://schemas.microsoft.com/office/drawing/2014/main" id="{195D6AC2-9A2D-A5B6-CEEA-24399C95F44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986844" y="1519650"/>
            <a:ext cx="914400" cy="914400"/>
          </a:xfrm>
          <a:prstGeom prst="rect">
            <a:avLst/>
          </a:prstGeom>
        </p:spPr>
      </p:pic>
      <p:pic>
        <p:nvPicPr>
          <p:cNvPr id="9" name="Grafika 8" descr="Świnia">
            <a:extLst>
              <a:ext uri="{FF2B5EF4-FFF2-40B4-BE49-F238E27FC236}">
                <a16:creationId xmlns:a16="http://schemas.microsoft.com/office/drawing/2014/main" id="{1041BD0A-AECE-FB26-193A-A0A98436461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80655" y="1708287"/>
            <a:ext cx="914400" cy="914400"/>
          </a:xfrm>
          <a:prstGeom prst="rect">
            <a:avLst/>
          </a:prstGeom>
        </p:spPr>
      </p:pic>
      <p:sp>
        <p:nvSpPr>
          <p:cNvPr id="10" name="pole tekstowe 9">
            <a:extLst>
              <a:ext uri="{FF2B5EF4-FFF2-40B4-BE49-F238E27FC236}">
                <a16:creationId xmlns:a16="http://schemas.microsoft.com/office/drawing/2014/main" id="{81C3E574-30F9-4E9A-B6D0-A64F066C3EEA}"/>
              </a:ext>
            </a:extLst>
          </p:cNvPr>
          <p:cNvSpPr txBox="1"/>
          <p:nvPr/>
        </p:nvSpPr>
        <p:spPr>
          <a:xfrm>
            <a:off x="7609066" y="2181053"/>
            <a:ext cx="1673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zakład w OOO II</a:t>
            </a:r>
          </a:p>
        </p:txBody>
      </p:sp>
      <p:cxnSp>
        <p:nvCxnSpPr>
          <p:cNvPr id="15" name="Łącznik prosty ze strzałką 14">
            <a:extLst>
              <a:ext uri="{FF2B5EF4-FFF2-40B4-BE49-F238E27FC236}">
                <a16:creationId xmlns:a16="http://schemas.microsoft.com/office/drawing/2014/main" id="{338E6291-3AD7-654B-84F7-C3F46F057F9D}"/>
              </a:ext>
            </a:extLst>
          </p:cNvPr>
          <p:cNvCxnSpPr>
            <a:cxnSpLocks/>
          </p:cNvCxnSpPr>
          <p:nvPr/>
        </p:nvCxnSpPr>
        <p:spPr>
          <a:xfrm>
            <a:off x="5403004" y="2371951"/>
            <a:ext cx="2014473" cy="0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91220915-F1A6-1E21-5B6B-CA20F46D2A82}"/>
              </a:ext>
            </a:extLst>
          </p:cNvPr>
          <p:cNvSpPr txBox="1"/>
          <p:nvPr/>
        </p:nvSpPr>
        <p:spPr>
          <a:xfrm>
            <a:off x="3692776" y="3146878"/>
            <a:ext cx="7152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dirty="0"/>
              <a:t>OOO III</a:t>
            </a:r>
          </a:p>
        </p:txBody>
      </p: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CE8A0D62-076A-41E5-9B75-6FD22BC9E0E7}"/>
              </a:ext>
            </a:extLst>
          </p:cNvPr>
          <p:cNvSpPr txBox="1"/>
          <p:nvPr/>
        </p:nvSpPr>
        <p:spPr>
          <a:xfrm>
            <a:off x="9657346" y="1848731"/>
            <a:ext cx="2349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GDY PROBLEMY ZWIĄZANE Z </a:t>
            </a:r>
            <a:r>
              <a:rPr lang="pl-PL" sz="1400" b="1" dirty="0"/>
              <a:t>DOBROSTANEM</a:t>
            </a:r>
            <a:r>
              <a:rPr lang="pl-PL" sz="1400" dirty="0"/>
              <a:t>…</a:t>
            </a:r>
          </a:p>
        </p:txBody>
      </p:sp>
      <p:cxnSp>
        <p:nvCxnSpPr>
          <p:cNvPr id="22" name="Łącznik prosty ze strzałką 21">
            <a:extLst>
              <a:ext uri="{FF2B5EF4-FFF2-40B4-BE49-F238E27FC236}">
                <a16:creationId xmlns:a16="http://schemas.microsoft.com/office/drawing/2014/main" id="{E9EB5A5A-987D-69D9-F24D-EC6813B1DEBF}"/>
              </a:ext>
            </a:extLst>
          </p:cNvPr>
          <p:cNvCxnSpPr>
            <a:cxnSpLocks/>
          </p:cNvCxnSpPr>
          <p:nvPr/>
        </p:nvCxnSpPr>
        <p:spPr>
          <a:xfrm>
            <a:off x="2240665" y="3109589"/>
            <a:ext cx="0" cy="1548920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pole tekstowe 23">
            <a:extLst>
              <a:ext uri="{FF2B5EF4-FFF2-40B4-BE49-F238E27FC236}">
                <a16:creationId xmlns:a16="http://schemas.microsoft.com/office/drawing/2014/main" id="{BEE2C422-24F4-BB03-1037-4A86376F2346}"/>
              </a:ext>
            </a:extLst>
          </p:cNvPr>
          <p:cNvSpPr txBox="1"/>
          <p:nvPr/>
        </p:nvSpPr>
        <p:spPr>
          <a:xfrm>
            <a:off x="431318" y="4596105"/>
            <a:ext cx="47339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zakład w OOO III </a:t>
            </a:r>
            <a:r>
              <a:rPr lang="pl-PL" b="1" dirty="0"/>
              <a:t>gdy </a:t>
            </a:r>
            <a:r>
              <a:rPr lang="pl-PL" b="1" dirty="0">
                <a:solidFill>
                  <a:srgbClr val="FF0000"/>
                </a:solidFill>
              </a:rPr>
              <a:t>spełnione są warunki</a:t>
            </a:r>
            <a:r>
              <a:rPr lang="pl-PL" dirty="0"/>
              <a:t> </a:t>
            </a:r>
            <a:r>
              <a:rPr lang="pl-PL" b="1" dirty="0"/>
              <a:t>zgodnie z kolejnymi slajdami </a:t>
            </a:r>
          </a:p>
        </p:txBody>
      </p:sp>
      <p:sp>
        <p:nvSpPr>
          <p:cNvPr id="26" name="Znak plus 25">
            <a:extLst>
              <a:ext uri="{FF2B5EF4-FFF2-40B4-BE49-F238E27FC236}">
                <a16:creationId xmlns:a16="http://schemas.microsoft.com/office/drawing/2014/main" id="{327649DA-534A-E545-BF8F-235964BF066B}"/>
              </a:ext>
            </a:extLst>
          </p:cNvPr>
          <p:cNvSpPr/>
          <p:nvPr/>
        </p:nvSpPr>
        <p:spPr>
          <a:xfrm>
            <a:off x="5012479" y="4499976"/>
            <a:ext cx="781050" cy="685800"/>
          </a:xfrm>
          <a:prstGeom prst="mathPlus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7" name="pole tekstowe 26">
            <a:extLst>
              <a:ext uri="{FF2B5EF4-FFF2-40B4-BE49-F238E27FC236}">
                <a16:creationId xmlns:a16="http://schemas.microsoft.com/office/drawing/2014/main" id="{E28C5870-B31A-9EAF-4290-7E6FC5FB4543}"/>
              </a:ext>
            </a:extLst>
          </p:cNvPr>
          <p:cNvSpPr txBox="1"/>
          <p:nvPr/>
        </p:nvSpPr>
        <p:spPr>
          <a:xfrm>
            <a:off x="4894218" y="5436131"/>
            <a:ext cx="5507206" cy="646331"/>
          </a:xfrm>
          <a:prstGeom prst="rect">
            <a:avLst/>
          </a:prstGeom>
          <a:noFill/>
          <a:ln w="889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pl-PL" sz="1200" dirty="0"/>
              <a:t>PLW zapewnia, </a:t>
            </a:r>
            <a:r>
              <a:rPr lang="pl-PL" sz="1200" b="1" dirty="0"/>
              <a:t>aby utrzymywane świnie nie były przemieszczane z zakładu przeznaczenia znajdującego się </a:t>
            </a:r>
            <a:r>
              <a:rPr lang="pl-PL" sz="1200" dirty="0"/>
              <a:t>na </a:t>
            </a:r>
            <a:r>
              <a:rPr lang="pl-PL" sz="1200" b="1" u="sng" dirty="0">
                <a:highlight>
                  <a:srgbClr val="C0C0C0"/>
                </a:highlight>
              </a:rPr>
              <a:t>obszarze objętym ograniczeniami I, II  lub III </a:t>
            </a:r>
            <a:br>
              <a:rPr lang="pl-PL" sz="1200" b="1" u="sng" dirty="0">
                <a:highlight>
                  <a:srgbClr val="C0C0C0"/>
                </a:highlight>
              </a:rPr>
            </a:br>
            <a:r>
              <a:rPr lang="pl-PL" sz="1200" b="1" dirty="0">
                <a:solidFill>
                  <a:srgbClr val="FF0000"/>
                </a:solidFill>
              </a:rPr>
              <a:t>co najmniej przez okres monitorowania  (15 dni).</a:t>
            </a:r>
          </a:p>
        </p:txBody>
      </p:sp>
      <p:sp>
        <p:nvSpPr>
          <p:cNvPr id="28" name="Nawias klamrowy zamykający 27">
            <a:extLst>
              <a:ext uri="{FF2B5EF4-FFF2-40B4-BE49-F238E27FC236}">
                <a16:creationId xmlns:a16="http://schemas.microsoft.com/office/drawing/2014/main" id="{3ED7BA25-997E-FE5E-71B3-F4A9E28A9553}"/>
              </a:ext>
            </a:extLst>
          </p:cNvPr>
          <p:cNvSpPr/>
          <p:nvPr/>
        </p:nvSpPr>
        <p:spPr>
          <a:xfrm>
            <a:off x="9205156" y="1550995"/>
            <a:ext cx="281744" cy="1739804"/>
          </a:xfrm>
          <a:prstGeom prst="rightBrac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pole tekstowe 28">
            <a:extLst>
              <a:ext uri="{FF2B5EF4-FFF2-40B4-BE49-F238E27FC236}">
                <a16:creationId xmlns:a16="http://schemas.microsoft.com/office/drawing/2014/main" id="{9AEC6B25-DBB5-77C4-109F-041BCAFB8AA4}"/>
              </a:ext>
            </a:extLst>
          </p:cNvPr>
          <p:cNvSpPr txBox="1"/>
          <p:nvPr/>
        </p:nvSpPr>
        <p:spPr>
          <a:xfrm>
            <a:off x="6821827" y="3749719"/>
            <a:ext cx="523439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dirty="0"/>
              <a:t>Przemieszczanie do zakładu w </a:t>
            </a:r>
            <a:r>
              <a:rPr lang="pl-PL" sz="1600" b="1" dirty="0" err="1">
                <a:solidFill>
                  <a:srgbClr val="FF6699"/>
                </a:solidFill>
              </a:rPr>
              <a:t>ooo</a:t>
            </a:r>
            <a:r>
              <a:rPr lang="pl-PL" sz="1600" b="1" dirty="0">
                <a:solidFill>
                  <a:srgbClr val="FF6699"/>
                </a:solidFill>
              </a:rPr>
              <a:t> II</a:t>
            </a:r>
            <a:r>
              <a:rPr lang="pl-PL" sz="1600" dirty="0">
                <a:solidFill>
                  <a:srgbClr val="FF6699"/>
                </a:solidFill>
              </a:rPr>
              <a:t>,</a:t>
            </a:r>
            <a:r>
              <a:rPr lang="pl-PL" sz="1600" b="1" dirty="0">
                <a:solidFill>
                  <a:srgbClr val="FF6699"/>
                </a:solidFill>
              </a:rPr>
              <a:t> </a:t>
            </a:r>
            <a:r>
              <a:rPr lang="pl-PL" sz="1600" b="1" dirty="0"/>
              <a:t>gdy </a:t>
            </a:r>
            <a:r>
              <a:rPr lang="pl-PL" sz="1600" b="1" dirty="0">
                <a:solidFill>
                  <a:srgbClr val="FF0000"/>
                </a:solidFill>
              </a:rPr>
              <a:t>spełnione są warunki</a:t>
            </a:r>
            <a:r>
              <a:rPr lang="pl-PL" sz="1600" dirty="0"/>
              <a:t> </a:t>
            </a:r>
            <a:r>
              <a:rPr lang="pl-PL" sz="1600" b="1" dirty="0"/>
              <a:t>zgodnie z kolejnymi slajdami </a:t>
            </a:r>
            <a:r>
              <a:rPr lang="pl-PL" sz="1600" dirty="0"/>
              <a:t>oraz </a:t>
            </a:r>
            <a:r>
              <a:rPr lang="pl-PL" sz="1600" b="1" dirty="0"/>
              <a:t>zakład przeznaczenia należy do tego samego łańcucha dostaw i utrzymywane świnie zostaną przemieszczone w celu zakończenia cyklu produkcji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sz="1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sz="1200" dirty="0"/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9D603DA3-BF18-6C63-3227-3509EB6804C0}"/>
              </a:ext>
            </a:extLst>
          </p:cNvPr>
          <p:cNvSpPr txBox="1"/>
          <p:nvPr/>
        </p:nvSpPr>
        <p:spPr>
          <a:xfrm>
            <a:off x="9678489" y="2468798"/>
            <a:ext cx="19759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b="1" dirty="0"/>
              <a:t>ten sam łańcuch dostaw</a:t>
            </a:r>
          </a:p>
        </p:txBody>
      </p:sp>
    </p:spTree>
    <p:extLst>
      <p:ext uri="{BB962C8B-B14F-4D97-AF65-F5344CB8AC3E}">
        <p14:creationId xmlns:p14="http://schemas.microsoft.com/office/powerpoint/2010/main" val="5011563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rostokąt 40"/>
          <p:cNvSpPr/>
          <p:nvPr/>
        </p:nvSpPr>
        <p:spPr>
          <a:xfrm>
            <a:off x="0" y="0"/>
            <a:ext cx="7708650" cy="26196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49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10" name="Prostokąt 9">
            <a:extLst>
              <a:ext uri="{FF2B5EF4-FFF2-40B4-BE49-F238E27FC236}">
                <a16:creationId xmlns:a16="http://schemas.microsoft.com/office/drawing/2014/main" id="{86D213B1-45EC-4526-93F9-660824614850}"/>
              </a:ext>
            </a:extLst>
          </p:cNvPr>
          <p:cNvSpPr/>
          <p:nvPr/>
        </p:nvSpPr>
        <p:spPr>
          <a:xfrm>
            <a:off x="254134" y="280504"/>
            <a:ext cx="3660920" cy="200997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38B9DD80-AA57-E61D-6F36-148339121682}"/>
              </a:ext>
            </a:extLst>
          </p:cNvPr>
          <p:cNvSpPr txBox="1"/>
          <p:nvPr/>
        </p:nvSpPr>
        <p:spPr>
          <a:xfrm>
            <a:off x="3594657" y="4586347"/>
            <a:ext cx="2816874" cy="1015663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utrzymywanie i nie przemieszczanie świń przez okres </a:t>
            </a:r>
            <a:r>
              <a:rPr lang="pl-PL" sz="1200" b="1" dirty="0"/>
              <a:t>co najmniej 30 dni poprzedzających datę przemieszczenia </a:t>
            </a:r>
            <a:r>
              <a:rPr lang="pl-PL" sz="1200" dirty="0"/>
              <a:t>lub </a:t>
            </a:r>
            <a:r>
              <a:rPr lang="pl-PL" sz="1200" b="1" dirty="0"/>
              <a:t>od urodzenia</a:t>
            </a:r>
            <a:r>
              <a:rPr lang="pl-PL" sz="1200" dirty="0"/>
              <a:t>, jeśli są młodsze niż 30 dni</a:t>
            </a:r>
          </a:p>
        </p:txBody>
      </p:sp>
      <p:sp>
        <p:nvSpPr>
          <p:cNvPr id="26" name="pole tekstowe 25">
            <a:extLst>
              <a:ext uri="{FF2B5EF4-FFF2-40B4-BE49-F238E27FC236}">
                <a16:creationId xmlns:a16="http://schemas.microsoft.com/office/drawing/2014/main" id="{A297A4DC-EBB8-A377-6FDF-4CF836E1F1CA}"/>
              </a:ext>
            </a:extLst>
          </p:cNvPr>
          <p:cNvSpPr txBox="1"/>
          <p:nvPr/>
        </p:nvSpPr>
        <p:spPr>
          <a:xfrm>
            <a:off x="587271" y="1674401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OOO III</a:t>
            </a:r>
          </a:p>
        </p:txBody>
      </p:sp>
      <p:pic>
        <p:nvPicPr>
          <p:cNvPr id="27" name="Grafika 26" descr="Świnia">
            <a:extLst>
              <a:ext uri="{FF2B5EF4-FFF2-40B4-BE49-F238E27FC236}">
                <a16:creationId xmlns:a16="http://schemas.microsoft.com/office/drawing/2014/main" id="{E7A8DBD2-44D4-B34E-F325-0ABA6CA054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91775" y="280504"/>
            <a:ext cx="914400" cy="914400"/>
          </a:xfrm>
          <a:prstGeom prst="rect">
            <a:avLst/>
          </a:prstGeom>
        </p:spPr>
      </p:pic>
      <p:pic>
        <p:nvPicPr>
          <p:cNvPr id="25" name="Obraz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18971" y="4111149"/>
            <a:ext cx="1147830" cy="1147830"/>
          </a:xfrm>
          <a:prstGeom prst="rect">
            <a:avLst/>
          </a:prstGeom>
        </p:spPr>
      </p:pic>
      <p:sp>
        <p:nvSpPr>
          <p:cNvPr id="38" name="Prostokąt 37"/>
          <p:cNvSpPr/>
          <p:nvPr/>
        </p:nvSpPr>
        <p:spPr>
          <a:xfrm>
            <a:off x="1216854" y="5061587"/>
            <a:ext cx="20176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400" dirty="0"/>
              <a:t>Inne świnie z OOO z II i III</a:t>
            </a:r>
          </a:p>
        </p:txBody>
      </p:sp>
      <p:pic>
        <p:nvPicPr>
          <p:cNvPr id="42" name="Obraz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49741" y="431484"/>
            <a:ext cx="3349235" cy="438465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65789" y="44968"/>
            <a:ext cx="3292125" cy="493819"/>
          </a:xfrm>
          <a:prstGeom prst="rect">
            <a:avLst/>
          </a:prstGeom>
        </p:spPr>
      </p:pic>
      <p:cxnSp>
        <p:nvCxnSpPr>
          <p:cNvPr id="8" name="Łącznik prosty ze strzałką 7">
            <a:extLst>
              <a:ext uri="{FF2B5EF4-FFF2-40B4-BE49-F238E27FC236}">
                <a16:creationId xmlns:a16="http://schemas.microsoft.com/office/drawing/2014/main" id="{0A92BD04-505B-FB69-5277-D3E74C570C96}"/>
              </a:ext>
            </a:extLst>
          </p:cNvPr>
          <p:cNvCxnSpPr>
            <a:cxnSpLocks/>
          </p:cNvCxnSpPr>
          <p:nvPr/>
        </p:nvCxnSpPr>
        <p:spPr>
          <a:xfrm>
            <a:off x="6041681" y="2836664"/>
            <a:ext cx="0" cy="1577074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Obraz 21">
            <a:extLst>
              <a:ext uri="{FF2B5EF4-FFF2-40B4-BE49-F238E27FC236}">
                <a16:creationId xmlns:a16="http://schemas.microsoft.com/office/drawing/2014/main" id="{9FDBAE02-72AF-90F2-0B92-A70E059691D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03094" y="905430"/>
            <a:ext cx="2149749" cy="1615248"/>
          </a:xfrm>
          <a:prstGeom prst="rect">
            <a:avLst/>
          </a:prstGeom>
        </p:spPr>
      </p:pic>
      <p:pic>
        <p:nvPicPr>
          <p:cNvPr id="24" name="Obraz 23">
            <a:extLst>
              <a:ext uri="{FF2B5EF4-FFF2-40B4-BE49-F238E27FC236}">
                <a16:creationId xmlns:a16="http://schemas.microsoft.com/office/drawing/2014/main" id="{393AD2A0-B3BF-19E3-612E-E911953D6F8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898" y="1674401"/>
            <a:ext cx="720052" cy="561161"/>
          </a:xfrm>
          <a:prstGeom prst="rect">
            <a:avLst/>
          </a:prstGeom>
        </p:spPr>
      </p:pic>
      <p:cxnSp>
        <p:nvCxnSpPr>
          <p:cNvPr id="33" name="Łącznik prosty ze strzałką 32">
            <a:extLst>
              <a:ext uri="{FF2B5EF4-FFF2-40B4-BE49-F238E27FC236}">
                <a16:creationId xmlns:a16="http://schemas.microsoft.com/office/drawing/2014/main" id="{5FFC54F9-75B0-CC59-0723-BE03EABD441E}"/>
              </a:ext>
            </a:extLst>
          </p:cNvPr>
          <p:cNvCxnSpPr>
            <a:cxnSpLocks/>
          </p:cNvCxnSpPr>
          <p:nvPr/>
        </p:nvCxnSpPr>
        <p:spPr>
          <a:xfrm>
            <a:off x="7555285" y="2161340"/>
            <a:ext cx="1808523" cy="754012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pole tekstowe 45">
            <a:extLst>
              <a:ext uri="{FF2B5EF4-FFF2-40B4-BE49-F238E27FC236}">
                <a16:creationId xmlns:a16="http://schemas.microsoft.com/office/drawing/2014/main" id="{76818099-C2D3-58FB-F452-E8C621EA6D28}"/>
              </a:ext>
            </a:extLst>
          </p:cNvPr>
          <p:cNvSpPr txBox="1"/>
          <p:nvPr/>
        </p:nvSpPr>
        <p:spPr>
          <a:xfrm>
            <a:off x="8083071" y="1418023"/>
            <a:ext cx="3946193" cy="646331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w stosownych przypadkach, </a:t>
            </a:r>
            <a:r>
              <a:rPr lang="pl-PL" sz="1200" b="1" dirty="0"/>
              <a:t>ujemne wyniki badań</a:t>
            </a:r>
            <a:r>
              <a:rPr lang="pl-PL" sz="1200" dirty="0"/>
              <a:t> w kierunku ASF przy przemieszczeniu przesyłki świń lub materiału biologicznego</a:t>
            </a:r>
          </a:p>
        </p:txBody>
      </p:sp>
      <p:cxnSp>
        <p:nvCxnSpPr>
          <p:cNvPr id="48" name="Łącznik prosty ze strzałką 47">
            <a:extLst>
              <a:ext uri="{FF2B5EF4-FFF2-40B4-BE49-F238E27FC236}">
                <a16:creationId xmlns:a16="http://schemas.microsoft.com/office/drawing/2014/main" id="{F466FB65-A83F-65D9-1425-592C139CEFDD}"/>
              </a:ext>
            </a:extLst>
          </p:cNvPr>
          <p:cNvCxnSpPr>
            <a:cxnSpLocks/>
          </p:cNvCxnSpPr>
          <p:nvPr/>
        </p:nvCxnSpPr>
        <p:spPr>
          <a:xfrm>
            <a:off x="7558463" y="466563"/>
            <a:ext cx="1438225" cy="789902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EF62279D-90EB-8CC5-D3F6-71CB2F730BF9}"/>
              </a:ext>
            </a:extLst>
          </p:cNvPr>
          <p:cNvSpPr txBox="1"/>
          <p:nvPr/>
        </p:nvSpPr>
        <p:spPr>
          <a:xfrm>
            <a:off x="2459159" y="2706152"/>
            <a:ext cx="3034805" cy="83099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pl-PL" sz="1200" dirty="0"/>
              <a:t>Inne nie mogą być wprowadzane przez okres </a:t>
            </a:r>
            <a:r>
              <a:rPr lang="pl-PL" sz="1200" b="1" dirty="0"/>
              <a:t>co najmniej 30 dni poprzedzających datę przemieszczenia </a:t>
            </a:r>
            <a:r>
              <a:rPr lang="pl-PL" sz="1200" dirty="0"/>
              <a:t>lub </a:t>
            </a:r>
            <a:r>
              <a:rPr lang="pl-PL" sz="1200" b="1" dirty="0"/>
              <a:t>od urodzenia</a:t>
            </a:r>
            <a:r>
              <a:rPr lang="pl-PL" sz="1200" dirty="0"/>
              <a:t>, jeśli są młodsze niż 30 dni</a:t>
            </a:r>
          </a:p>
        </p:txBody>
      </p:sp>
      <p:sp>
        <p:nvSpPr>
          <p:cNvPr id="35" name="Prostokąt 34">
            <a:extLst>
              <a:ext uri="{FF2B5EF4-FFF2-40B4-BE49-F238E27FC236}">
                <a16:creationId xmlns:a16="http://schemas.microsoft.com/office/drawing/2014/main" id="{DC61E9DD-0941-08D4-79B8-3BA3B5093734}"/>
              </a:ext>
            </a:extLst>
          </p:cNvPr>
          <p:cNvSpPr/>
          <p:nvPr/>
        </p:nvSpPr>
        <p:spPr>
          <a:xfrm>
            <a:off x="162003" y="3711289"/>
            <a:ext cx="3049088" cy="229406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14" name="Łącznik prosty ze strzałką 13">
            <a:extLst>
              <a:ext uri="{FF2B5EF4-FFF2-40B4-BE49-F238E27FC236}">
                <a16:creationId xmlns:a16="http://schemas.microsoft.com/office/drawing/2014/main" id="{AE02F1E5-1DC2-4BDC-7D28-C3B4595C3BB4}"/>
              </a:ext>
            </a:extLst>
          </p:cNvPr>
          <p:cNvCxnSpPr>
            <a:cxnSpLocks/>
          </p:cNvCxnSpPr>
          <p:nvPr/>
        </p:nvCxnSpPr>
        <p:spPr>
          <a:xfrm flipV="1">
            <a:off x="2010750" y="1475099"/>
            <a:ext cx="27709" cy="2416785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Znak mnożenia 20">
            <a:extLst>
              <a:ext uri="{FF2B5EF4-FFF2-40B4-BE49-F238E27FC236}">
                <a16:creationId xmlns:a16="http://schemas.microsoft.com/office/drawing/2014/main" id="{1C00FB4B-12D9-1BD5-389C-495A1CD4D87E}"/>
              </a:ext>
            </a:extLst>
          </p:cNvPr>
          <p:cNvSpPr/>
          <p:nvPr/>
        </p:nvSpPr>
        <p:spPr>
          <a:xfrm rot="5615909">
            <a:off x="1452622" y="2124909"/>
            <a:ext cx="1141611" cy="1293403"/>
          </a:xfrm>
          <a:prstGeom prst="mathMultiply">
            <a:avLst>
              <a:gd name="adj1" fmla="val 11350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037218CF-D943-1A64-B4EA-E95B32CDD1D3}"/>
              </a:ext>
            </a:extLst>
          </p:cNvPr>
          <p:cNvSpPr txBox="1"/>
          <p:nvPr/>
        </p:nvSpPr>
        <p:spPr>
          <a:xfrm>
            <a:off x="9451256" y="2412385"/>
            <a:ext cx="2396735" cy="1938992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ULW na </a:t>
            </a:r>
            <a:r>
              <a:rPr lang="pl-PL" sz="1200" b="1" dirty="0"/>
              <a:t>24 godziny </a:t>
            </a:r>
            <a:r>
              <a:rPr lang="pl-PL" sz="1200" dirty="0"/>
              <a:t>poprzedzające </a:t>
            </a:r>
            <a:r>
              <a:rPr lang="pl-PL" sz="1200" b="1" dirty="0"/>
              <a:t>przemieszczenie przesyłki świń </a:t>
            </a:r>
            <a:r>
              <a:rPr lang="pl-PL" sz="1200" dirty="0"/>
              <a:t>lub </a:t>
            </a:r>
            <a:r>
              <a:rPr lang="pl-PL" sz="1200" b="1" dirty="0"/>
              <a:t>przed pobraniem materiału biologicznego wykonuje </a:t>
            </a:r>
            <a:r>
              <a:rPr lang="pl-PL" sz="1200" dirty="0"/>
              <a:t> </a:t>
            </a:r>
            <a:r>
              <a:rPr lang="pl-PL" sz="1200" b="1" dirty="0"/>
              <a:t>badanie kliniczne świń</a:t>
            </a:r>
            <a:r>
              <a:rPr lang="pl-PL" sz="1200" dirty="0"/>
              <a:t> (włączając też świnie mające zostać przemieszczone lub od których ma zostać pobrany materiał biologiczny)- </a:t>
            </a:r>
            <a:r>
              <a:rPr lang="pl-PL" sz="1200" b="1" dirty="0"/>
              <a:t>brak objawów klinicznych wskazujących na ASF.</a:t>
            </a:r>
          </a:p>
        </p:txBody>
      </p:sp>
      <p:pic>
        <p:nvPicPr>
          <p:cNvPr id="7" name="Grafika 6" descr="Świnia">
            <a:extLst>
              <a:ext uri="{FF2B5EF4-FFF2-40B4-BE49-F238E27FC236}">
                <a16:creationId xmlns:a16="http://schemas.microsoft.com/office/drawing/2014/main" id="{164D17F5-C3A6-89B4-DC44-861357AFC9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93034" y="660906"/>
            <a:ext cx="914400" cy="914400"/>
          </a:xfrm>
          <a:prstGeom prst="rect">
            <a:avLst/>
          </a:prstGeom>
        </p:spPr>
      </p:pic>
      <p:pic>
        <p:nvPicPr>
          <p:cNvPr id="9" name="Grafika 8" descr="Świnia">
            <a:extLst>
              <a:ext uri="{FF2B5EF4-FFF2-40B4-BE49-F238E27FC236}">
                <a16:creationId xmlns:a16="http://schemas.microsoft.com/office/drawing/2014/main" id="{F2B2E2F6-CE8E-2CBE-FEA8-BEF3157B9B7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519556" y="1104682"/>
            <a:ext cx="914400" cy="914400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35F831FD-BAC4-357F-28D2-CD74699C28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0369" y="3620387"/>
            <a:ext cx="1147830" cy="1147830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DCEAD290-B210-DA98-C986-B259A32357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935" y="4740130"/>
            <a:ext cx="1147830" cy="1147830"/>
          </a:xfrm>
          <a:prstGeom prst="rect">
            <a:avLst/>
          </a:prstGeom>
        </p:spPr>
      </p:pic>
      <p:sp>
        <p:nvSpPr>
          <p:cNvPr id="31" name="pole tekstowe 30">
            <a:extLst>
              <a:ext uri="{FF2B5EF4-FFF2-40B4-BE49-F238E27FC236}">
                <a16:creationId xmlns:a16="http://schemas.microsoft.com/office/drawing/2014/main" id="{D106C458-B598-2411-EB99-CD67C989BC7F}"/>
              </a:ext>
            </a:extLst>
          </p:cNvPr>
          <p:cNvSpPr txBox="1"/>
          <p:nvPr/>
        </p:nvSpPr>
        <p:spPr>
          <a:xfrm>
            <a:off x="6771730" y="4531648"/>
            <a:ext cx="2517844" cy="1384995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dirty="0"/>
              <a:t>w zakładzie dokonującym wysyłki stosowano </a:t>
            </a:r>
            <a:r>
              <a:rPr lang="pl-PL" sz="1400" b="1" dirty="0"/>
              <a:t>ciągły nadzór w okresie co najmniej dwunastu miesięcy poprzedzających </a:t>
            </a:r>
            <a:r>
              <a:rPr lang="pl-PL" sz="1400" dirty="0"/>
              <a:t>datę przemieszczenia</a:t>
            </a:r>
          </a:p>
        </p:txBody>
      </p:sp>
      <p:cxnSp>
        <p:nvCxnSpPr>
          <p:cNvPr id="36" name="Łącznik prosty ze strzałką 35">
            <a:extLst>
              <a:ext uri="{FF2B5EF4-FFF2-40B4-BE49-F238E27FC236}">
                <a16:creationId xmlns:a16="http://schemas.microsoft.com/office/drawing/2014/main" id="{F466FB65-A83F-65D9-1425-592C139CEFDD}"/>
              </a:ext>
            </a:extLst>
          </p:cNvPr>
          <p:cNvCxnSpPr>
            <a:cxnSpLocks/>
          </p:cNvCxnSpPr>
          <p:nvPr/>
        </p:nvCxnSpPr>
        <p:spPr>
          <a:xfrm>
            <a:off x="7457914" y="2332893"/>
            <a:ext cx="32819" cy="2125042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EA97031D-7D16-67A5-207E-E2FE17055EFD}"/>
              </a:ext>
            </a:extLst>
          </p:cNvPr>
          <p:cNvSpPr txBox="1"/>
          <p:nvPr/>
        </p:nvSpPr>
        <p:spPr>
          <a:xfrm>
            <a:off x="6340785" y="6075144"/>
            <a:ext cx="5507206" cy="646331"/>
          </a:xfrm>
          <a:prstGeom prst="rect">
            <a:avLst/>
          </a:prstGeom>
          <a:noFill/>
          <a:ln w="889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pl-PL" sz="1200" dirty="0"/>
              <a:t>PLW zapewnia, </a:t>
            </a:r>
            <a:r>
              <a:rPr lang="pl-PL" sz="1200" b="1" dirty="0"/>
              <a:t>aby utrzymywane świnie nie były przemieszczane z gospodarstwa przeznaczenia znajdującego się </a:t>
            </a:r>
            <a:r>
              <a:rPr lang="pl-PL" sz="1200" dirty="0"/>
              <a:t>na </a:t>
            </a:r>
            <a:r>
              <a:rPr lang="pl-PL" sz="1200" b="1" u="sng" dirty="0">
                <a:highlight>
                  <a:srgbClr val="C0C0C0"/>
                </a:highlight>
              </a:rPr>
              <a:t>obszarze objętym ograniczeniami II  lub III </a:t>
            </a:r>
            <a:br>
              <a:rPr lang="pl-PL" sz="1200" b="1" u="sng" dirty="0">
                <a:highlight>
                  <a:srgbClr val="C0C0C0"/>
                </a:highlight>
              </a:rPr>
            </a:br>
            <a:r>
              <a:rPr lang="pl-PL" sz="1200" b="1" dirty="0">
                <a:solidFill>
                  <a:srgbClr val="FF0000"/>
                </a:solidFill>
              </a:rPr>
              <a:t>co najmniej przez okres monitorowania  (15 dni).</a:t>
            </a:r>
          </a:p>
        </p:txBody>
      </p:sp>
    </p:spTree>
    <p:extLst>
      <p:ext uri="{BB962C8B-B14F-4D97-AF65-F5344CB8AC3E}">
        <p14:creationId xmlns:p14="http://schemas.microsoft.com/office/powerpoint/2010/main" val="119609605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50</a:t>
            </a:fld>
            <a:endParaRPr lang="pl-PL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2000" b="1" u="sng" dirty="0">
                <a:solidFill>
                  <a:schemeClr val="tx1"/>
                </a:solidFill>
                <a:highlight>
                  <a:srgbClr val="C0C0C0"/>
                </a:highlight>
              </a:rPr>
              <a:t>Przemieszczanie świń utrzymywanych na obszarze objętym </a:t>
            </a:r>
            <a:r>
              <a:rPr lang="pl-PL" sz="2000" b="1" u="sng" dirty="0">
                <a:solidFill>
                  <a:srgbClr val="FF0000"/>
                </a:solidFill>
                <a:highlight>
                  <a:srgbClr val="C0C0C0"/>
                </a:highlight>
              </a:rPr>
              <a:t>ograniczeniami III </a:t>
            </a:r>
            <a:r>
              <a:rPr lang="pl-PL" sz="2000" b="1" u="sng" dirty="0">
                <a:solidFill>
                  <a:schemeClr val="tx1"/>
                </a:solidFill>
                <a:highlight>
                  <a:srgbClr val="C0C0C0"/>
                </a:highlight>
              </a:rPr>
              <a:t>w obrębie tego obszaru do rzeźni do celów niezwłocznego uboju</a:t>
            </a:r>
            <a:endParaRPr lang="pl-PL" sz="2000" b="1" u="sng" dirty="0">
              <a:solidFill>
                <a:schemeClr val="tx1"/>
              </a:solidFill>
              <a:highlight>
                <a:srgbClr val="C0C0C0"/>
              </a:highlight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368FA2C9-9052-387A-8EC4-1B16FB90D5C6}"/>
              </a:ext>
            </a:extLst>
          </p:cNvPr>
          <p:cNvSpPr/>
          <p:nvPr/>
        </p:nvSpPr>
        <p:spPr>
          <a:xfrm>
            <a:off x="619614" y="1430994"/>
            <a:ext cx="5067300" cy="271450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>
            <a:extLst>
              <a:ext uri="{FF2B5EF4-FFF2-40B4-BE49-F238E27FC236}">
                <a16:creationId xmlns:a16="http://schemas.microsoft.com/office/drawing/2014/main" id="{78004C02-3A6C-855A-DC08-6403D3ACF973}"/>
              </a:ext>
            </a:extLst>
          </p:cNvPr>
          <p:cNvSpPr/>
          <p:nvPr/>
        </p:nvSpPr>
        <p:spPr>
          <a:xfrm>
            <a:off x="896135" y="1564858"/>
            <a:ext cx="1382587" cy="10955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>
            <a:extLst>
              <a:ext uri="{FF2B5EF4-FFF2-40B4-BE49-F238E27FC236}">
                <a16:creationId xmlns:a16="http://schemas.microsoft.com/office/drawing/2014/main" id="{489F856E-0A7D-491F-7683-5A33022E490E}"/>
              </a:ext>
            </a:extLst>
          </p:cNvPr>
          <p:cNvSpPr/>
          <p:nvPr/>
        </p:nvSpPr>
        <p:spPr>
          <a:xfrm>
            <a:off x="2076831" y="2917312"/>
            <a:ext cx="1382587" cy="109556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0" name="Grafika 9" descr="Świnia">
            <a:extLst>
              <a:ext uri="{FF2B5EF4-FFF2-40B4-BE49-F238E27FC236}">
                <a16:creationId xmlns:a16="http://schemas.microsoft.com/office/drawing/2014/main" id="{C99CFB3F-EFEB-5478-BD60-2809812A26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5436" y="1531190"/>
            <a:ext cx="612308" cy="612308"/>
          </a:xfrm>
          <a:prstGeom prst="rect">
            <a:avLst/>
          </a:prstGeom>
        </p:spPr>
      </p:pic>
      <p:pic>
        <p:nvPicPr>
          <p:cNvPr id="11" name="Grafika 10" descr="Świnia">
            <a:extLst>
              <a:ext uri="{FF2B5EF4-FFF2-40B4-BE49-F238E27FC236}">
                <a16:creationId xmlns:a16="http://schemas.microsoft.com/office/drawing/2014/main" id="{523EA8AF-CF0D-4BD2-796A-E48ACEA711F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07079" y="2025780"/>
            <a:ext cx="612308" cy="612308"/>
          </a:xfrm>
          <a:prstGeom prst="rect">
            <a:avLst/>
          </a:prstGeom>
        </p:spPr>
      </p:pic>
      <p:pic>
        <p:nvPicPr>
          <p:cNvPr id="12" name="Grafika 11" descr="Świnia">
            <a:extLst>
              <a:ext uri="{FF2B5EF4-FFF2-40B4-BE49-F238E27FC236}">
                <a16:creationId xmlns:a16="http://schemas.microsoft.com/office/drawing/2014/main" id="{D225AD47-D8FE-C197-6303-7478DB7777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249089" y="3201106"/>
            <a:ext cx="612308" cy="612308"/>
          </a:xfrm>
          <a:prstGeom prst="rect">
            <a:avLst/>
          </a:prstGeom>
        </p:spPr>
      </p:pic>
      <p:pic>
        <p:nvPicPr>
          <p:cNvPr id="13" name="Grafika 12" descr="Świnia">
            <a:extLst>
              <a:ext uri="{FF2B5EF4-FFF2-40B4-BE49-F238E27FC236}">
                <a16:creationId xmlns:a16="http://schemas.microsoft.com/office/drawing/2014/main" id="{A0AE18B5-3AE7-8F8D-E6BD-9758E0753A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16776" y="2829268"/>
            <a:ext cx="612308" cy="612308"/>
          </a:xfrm>
          <a:prstGeom prst="rect">
            <a:avLst/>
          </a:prstGeom>
        </p:spPr>
      </p:pic>
      <p:cxnSp>
        <p:nvCxnSpPr>
          <p:cNvPr id="15" name="Łącznik prosty ze strzałką 14">
            <a:extLst>
              <a:ext uri="{FF2B5EF4-FFF2-40B4-BE49-F238E27FC236}">
                <a16:creationId xmlns:a16="http://schemas.microsoft.com/office/drawing/2014/main" id="{82A904BD-C010-F914-3645-141B6EF6B726}"/>
              </a:ext>
            </a:extLst>
          </p:cNvPr>
          <p:cNvCxnSpPr/>
          <p:nvPr/>
        </p:nvCxnSpPr>
        <p:spPr>
          <a:xfrm flipV="1">
            <a:off x="2555243" y="2119767"/>
            <a:ext cx="1266825" cy="7099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Łącznik prosty ze strzałką 17">
            <a:extLst>
              <a:ext uri="{FF2B5EF4-FFF2-40B4-BE49-F238E27FC236}">
                <a16:creationId xmlns:a16="http://schemas.microsoft.com/office/drawing/2014/main" id="{25647796-4F62-EC3E-1A53-62B64360CD73}"/>
              </a:ext>
            </a:extLst>
          </p:cNvPr>
          <p:cNvCxnSpPr>
            <a:cxnSpLocks/>
          </p:cNvCxnSpPr>
          <p:nvPr/>
        </p:nvCxnSpPr>
        <p:spPr>
          <a:xfrm flipV="1">
            <a:off x="3641093" y="2973471"/>
            <a:ext cx="419101" cy="320565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7444CDCD-2B37-953C-5B29-937C475C3CFE}"/>
              </a:ext>
            </a:extLst>
          </p:cNvPr>
          <p:cNvSpPr txBox="1"/>
          <p:nvPr/>
        </p:nvSpPr>
        <p:spPr>
          <a:xfrm>
            <a:off x="2743016" y="3644343"/>
            <a:ext cx="735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OOO III</a:t>
            </a:r>
          </a:p>
        </p:txBody>
      </p:sp>
      <p:sp>
        <p:nvSpPr>
          <p:cNvPr id="21" name="pole tekstowe 20">
            <a:extLst>
              <a:ext uri="{FF2B5EF4-FFF2-40B4-BE49-F238E27FC236}">
                <a16:creationId xmlns:a16="http://schemas.microsoft.com/office/drawing/2014/main" id="{A5AA5AEC-C9A2-1DE4-24E0-8E9C7475B413}"/>
              </a:ext>
            </a:extLst>
          </p:cNvPr>
          <p:cNvSpPr txBox="1"/>
          <p:nvPr/>
        </p:nvSpPr>
        <p:spPr>
          <a:xfrm>
            <a:off x="935436" y="2269810"/>
            <a:ext cx="7152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dirty="0"/>
              <a:t>OOO III</a:t>
            </a:r>
          </a:p>
        </p:txBody>
      </p:sp>
      <p:sp>
        <p:nvSpPr>
          <p:cNvPr id="22" name="pole tekstowe 21">
            <a:extLst>
              <a:ext uri="{FF2B5EF4-FFF2-40B4-BE49-F238E27FC236}">
                <a16:creationId xmlns:a16="http://schemas.microsoft.com/office/drawing/2014/main" id="{6B5E6368-71C4-1C98-63EB-B2AED4899F83}"/>
              </a:ext>
            </a:extLst>
          </p:cNvPr>
          <p:cNvSpPr txBox="1"/>
          <p:nvPr/>
        </p:nvSpPr>
        <p:spPr>
          <a:xfrm>
            <a:off x="2555243" y="4241468"/>
            <a:ext cx="7152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dirty="0"/>
              <a:t>OOO III</a:t>
            </a:r>
          </a:p>
        </p:txBody>
      </p:sp>
      <p:pic>
        <p:nvPicPr>
          <p:cNvPr id="24" name="Obraz 23">
            <a:extLst>
              <a:ext uri="{FF2B5EF4-FFF2-40B4-BE49-F238E27FC236}">
                <a16:creationId xmlns:a16="http://schemas.microsoft.com/office/drawing/2014/main" id="{4EE401D5-5E69-6431-C93E-D7A122AAAC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78350" y="1811041"/>
            <a:ext cx="1552282" cy="974057"/>
          </a:xfrm>
          <a:prstGeom prst="rect">
            <a:avLst/>
          </a:prstGeom>
        </p:spPr>
      </p:pic>
      <p:sp>
        <p:nvSpPr>
          <p:cNvPr id="26" name="pole tekstowe 25">
            <a:extLst>
              <a:ext uri="{FF2B5EF4-FFF2-40B4-BE49-F238E27FC236}">
                <a16:creationId xmlns:a16="http://schemas.microsoft.com/office/drawing/2014/main" id="{110ED87F-C439-DAC9-8A81-760BDE941007}"/>
              </a:ext>
            </a:extLst>
          </p:cNvPr>
          <p:cNvSpPr txBox="1"/>
          <p:nvPr/>
        </p:nvSpPr>
        <p:spPr>
          <a:xfrm>
            <a:off x="5986685" y="1222391"/>
            <a:ext cx="58451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…</a:t>
            </a:r>
            <a:r>
              <a:rPr lang="pl-PL" sz="1600" b="1" dirty="0"/>
              <a:t>pod warunkiem, że: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/>
              <a:t>świnie są przemieszczane do celów niezwłocznego uboju,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/>
              <a:t>Wyznaczona rzeźnia przeznaczenia zlokalizowana w tej samej </a:t>
            </a:r>
            <a:r>
              <a:rPr lang="pl-PL" sz="1600" b="1" dirty="0" err="1">
                <a:solidFill>
                  <a:srgbClr val="FF0000"/>
                </a:solidFill>
              </a:rPr>
              <a:t>ooo</a:t>
            </a:r>
            <a:r>
              <a:rPr lang="pl-PL" sz="1600" b="1" dirty="0">
                <a:solidFill>
                  <a:srgbClr val="FF0000"/>
                </a:solidFill>
              </a:rPr>
              <a:t> III</a:t>
            </a:r>
            <a:r>
              <a:rPr lang="pl-PL" sz="1600" dirty="0"/>
              <a:t>,</a:t>
            </a:r>
          </a:p>
          <a:p>
            <a:endParaRPr lang="pl-PL" sz="1600" dirty="0"/>
          </a:p>
        </p:txBody>
      </p:sp>
      <p:sp>
        <p:nvSpPr>
          <p:cNvPr id="27" name="pole tekstowe 26">
            <a:extLst>
              <a:ext uri="{FF2B5EF4-FFF2-40B4-BE49-F238E27FC236}">
                <a16:creationId xmlns:a16="http://schemas.microsoft.com/office/drawing/2014/main" id="{D1CF033F-6D5B-8C9D-D86E-515D69FC401F}"/>
              </a:ext>
            </a:extLst>
          </p:cNvPr>
          <p:cNvSpPr txBox="1"/>
          <p:nvPr/>
        </p:nvSpPr>
        <p:spPr>
          <a:xfrm>
            <a:off x="2891030" y="1531190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/>
              <a:t>*</a:t>
            </a:r>
          </a:p>
        </p:txBody>
      </p:sp>
      <p:sp>
        <p:nvSpPr>
          <p:cNvPr id="28" name="pole tekstowe 27">
            <a:extLst>
              <a:ext uri="{FF2B5EF4-FFF2-40B4-BE49-F238E27FC236}">
                <a16:creationId xmlns:a16="http://schemas.microsoft.com/office/drawing/2014/main" id="{9ED2A5A9-9F80-9A00-9DFE-2D94B18DCAA6}"/>
              </a:ext>
            </a:extLst>
          </p:cNvPr>
          <p:cNvSpPr txBox="1"/>
          <p:nvPr/>
        </p:nvSpPr>
        <p:spPr>
          <a:xfrm>
            <a:off x="3738329" y="3091761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/>
              <a:t>*</a:t>
            </a:r>
          </a:p>
        </p:txBody>
      </p:sp>
      <p:sp>
        <p:nvSpPr>
          <p:cNvPr id="29" name="pole tekstowe 28">
            <a:extLst>
              <a:ext uri="{FF2B5EF4-FFF2-40B4-BE49-F238E27FC236}">
                <a16:creationId xmlns:a16="http://schemas.microsoft.com/office/drawing/2014/main" id="{F02829EA-5F39-2D77-247D-DD377CFCEDF4}"/>
              </a:ext>
            </a:extLst>
          </p:cNvPr>
          <p:cNvSpPr txBox="1"/>
          <p:nvPr/>
        </p:nvSpPr>
        <p:spPr>
          <a:xfrm>
            <a:off x="3403052" y="5026257"/>
            <a:ext cx="72595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/>
              <a:t>*</a:t>
            </a:r>
            <a:r>
              <a:rPr lang="pl-PL" sz="16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PLW udziela </a:t>
            </a:r>
            <a:r>
              <a:rPr lang="pl-PL" sz="16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zezwolenia, g</a:t>
            </a:r>
            <a:r>
              <a:rPr lang="pl-PL" sz="1600" dirty="0"/>
              <a:t>dy </a:t>
            </a:r>
            <a:r>
              <a:rPr lang="pl-PL" sz="1600" b="1" dirty="0">
                <a:solidFill>
                  <a:srgbClr val="FF0000"/>
                </a:solidFill>
              </a:rPr>
              <a:t>spełnione są warunki zgodnie z kolejnymi slajdami</a:t>
            </a:r>
            <a:endParaRPr lang="pl-PL" sz="1600" dirty="0"/>
          </a:p>
        </p:txBody>
      </p: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B3708A1A-7D79-A925-9188-8538A2E745A8}"/>
              </a:ext>
            </a:extLst>
          </p:cNvPr>
          <p:cNvSpPr txBox="1"/>
          <p:nvPr/>
        </p:nvSpPr>
        <p:spPr>
          <a:xfrm>
            <a:off x="3429084" y="6020684"/>
            <a:ext cx="61438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pl-PL" b="1" dirty="0">
                <a:solidFill>
                  <a:srgbClr val="FF0000"/>
                </a:solidFill>
              </a:rPr>
              <a:t>Mięso do bezpiecznej obróbki lub na rynek krajowy</a:t>
            </a:r>
            <a:endParaRPr lang="pl-P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06174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51</a:t>
            </a:fld>
            <a:endParaRPr lang="pl-PL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2400" dirty="0">
                <a:solidFill>
                  <a:schemeClr val="tx1"/>
                </a:solidFill>
              </a:rPr>
              <a:t>Przemieszczanie przesyłek świń utrzymywanych na obszarze objętym </a:t>
            </a:r>
            <a:r>
              <a:rPr lang="pl-PL" sz="2400" b="1" dirty="0">
                <a:solidFill>
                  <a:srgbClr val="FF0000"/>
                </a:solidFill>
              </a:rPr>
              <a:t>ograniczeniami III </a:t>
            </a:r>
            <a:r>
              <a:rPr lang="pl-PL" sz="2400" dirty="0">
                <a:solidFill>
                  <a:schemeClr val="tx1"/>
                </a:solidFill>
              </a:rPr>
              <a:t>poza ten obszar do celów </a:t>
            </a:r>
            <a:r>
              <a:rPr lang="pl-PL" sz="2400" b="1" dirty="0">
                <a:solidFill>
                  <a:schemeClr val="tx1"/>
                </a:solidFill>
              </a:rPr>
              <a:t>niezwłocznego uboju</a:t>
            </a:r>
            <a:endParaRPr lang="pl-PL" sz="2400" b="1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730B0049-908D-6755-C396-03829F4BF8AE}"/>
              </a:ext>
            </a:extLst>
          </p:cNvPr>
          <p:cNvSpPr/>
          <p:nvPr/>
        </p:nvSpPr>
        <p:spPr>
          <a:xfrm>
            <a:off x="360488" y="3290639"/>
            <a:ext cx="2486623" cy="146641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Grafika 6" descr="Świnia">
            <a:extLst>
              <a:ext uri="{FF2B5EF4-FFF2-40B4-BE49-F238E27FC236}">
                <a16:creationId xmlns:a16="http://schemas.microsoft.com/office/drawing/2014/main" id="{59FC59A3-385A-8AB1-2A4E-D7C551647D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7099" y="3161848"/>
            <a:ext cx="914400" cy="914400"/>
          </a:xfrm>
          <a:prstGeom prst="rect">
            <a:avLst/>
          </a:prstGeom>
        </p:spPr>
      </p:pic>
      <p:pic>
        <p:nvPicPr>
          <p:cNvPr id="8" name="Grafika 7" descr="Świnia">
            <a:extLst>
              <a:ext uri="{FF2B5EF4-FFF2-40B4-BE49-F238E27FC236}">
                <a16:creationId xmlns:a16="http://schemas.microsoft.com/office/drawing/2014/main" id="{433FE7FA-CAE4-1734-2F97-6417D03C9E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7517" y="3867461"/>
            <a:ext cx="914400" cy="914400"/>
          </a:xfrm>
          <a:prstGeom prst="rect">
            <a:avLst/>
          </a:prstGeom>
        </p:spPr>
      </p:pic>
      <p:pic>
        <p:nvPicPr>
          <p:cNvPr id="9" name="Grafika 8" descr="Świnia">
            <a:extLst>
              <a:ext uri="{FF2B5EF4-FFF2-40B4-BE49-F238E27FC236}">
                <a16:creationId xmlns:a16="http://schemas.microsoft.com/office/drawing/2014/main" id="{AF444886-FB54-2BB7-A366-AD1C0024281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53924" y="3624336"/>
            <a:ext cx="914400" cy="914400"/>
          </a:xfrm>
          <a:prstGeom prst="rect">
            <a:avLst/>
          </a:prstGeom>
        </p:spPr>
      </p:pic>
      <p:cxnSp>
        <p:nvCxnSpPr>
          <p:cNvPr id="10" name="Łącznik prosty ze strzałką 9">
            <a:extLst>
              <a:ext uri="{FF2B5EF4-FFF2-40B4-BE49-F238E27FC236}">
                <a16:creationId xmlns:a16="http://schemas.microsoft.com/office/drawing/2014/main" id="{AFAF1FB9-E69E-CAC2-00E5-DF5AA595E694}"/>
              </a:ext>
            </a:extLst>
          </p:cNvPr>
          <p:cNvCxnSpPr>
            <a:cxnSpLocks/>
          </p:cNvCxnSpPr>
          <p:nvPr/>
        </p:nvCxnSpPr>
        <p:spPr>
          <a:xfrm flipV="1">
            <a:off x="2971800" y="2565453"/>
            <a:ext cx="4368996" cy="1577922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Obraz 10">
            <a:extLst>
              <a:ext uri="{FF2B5EF4-FFF2-40B4-BE49-F238E27FC236}">
                <a16:creationId xmlns:a16="http://schemas.microsoft.com/office/drawing/2014/main" id="{B015B05F-AE42-C506-DC44-37205B9D3A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5950" y="1363449"/>
            <a:ext cx="2751650" cy="1726660"/>
          </a:xfrm>
          <a:prstGeom prst="rect">
            <a:avLst/>
          </a:prstGeom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AEE95A6C-7D5F-7206-3C0B-A700A89EE602}"/>
              </a:ext>
            </a:extLst>
          </p:cNvPr>
          <p:cNvSpPr txBox="1"/>
          <p:nvPr/>
        </p:nvSpPr>
        <p:spPr>
          <a:xfrm>
            <a:off x="1180658" y="4806668"/>
            <a:ext cx="7152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dirty="0"/>
              <a:t>OOO III</a:t>
            </a: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DFDF3BB-67A8-5338-CAD0-A3EE5BBC70A9}"/>
              </a:ext>
            </a:extLst>
          </p:cNvPr>
          <p:cNvSpPr txBox="1"/>
          <p:nvPr/>
        </p:nvSpPr>
        <p:spPr>
          <a:xfrm>
            <a:off x="5380301" y="3614764"/>
            <a:ext cx="6324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Rzeźnia </a:t>
            </a:r>
            <a:r>
              <a:rPr lang="pl-PL" sz="1600" b="1" dirty="0">
                <a:solidFill>
                  <a:srgbClr val="FF0000"/>
                </a:solidFill>
              </a:rPr>
              <a:t>poza OOO III</a:t>
            </a:r>
            <a:r>
              <a:rPr lang="pl-PL" sz="1600" dirty="0"/>
              <a:t>, gdy: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/>
              <a:t>problemy związane z dobrostanem zwierząt oraz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/>
              <a:t>w przypadku ograniczeń logistycznych dot. możliwości ubojowych rzeźni znajdujących się na </a:t>
            </a:r>
            <a:r>
              <a:rPr lang="pl-PL" sz="1600" b="1" dirty="0">
                <a:solidFill>
                  <a:srgbClr val="FF0000"/>
                </a:solidFill>
              </a:rPr>
              <a:t>OOO III </a:t>
            </a:r>
            <a:r>
              <a:rPr lang="pl-PL" sz="1600" dirty="0"/>
              <a:t>lub brak wyznaczonej rzeźni na </a:t>
            </a:r>
            <a:r>
              <a:rPr lang="pl-PL" sz="1600" b="1" dirty="0">
                <a:solidFill>
                  <a:srgbClr val="FF0000"/>
                </a:solidFill>
              </a:rPr>
              <a:t>OOO III</a:t>
            </a:r>
            <a:r>
              <a:rPr lang="pl-PL" sz="16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sz="1600" dirty="0"/>
          </a:p>
          <a:p>
            <a:r>
              <a:rPr lang="pl-PL" sz="1600" dirty="0"/>
              <a:t>Rzeźnia </a:t>
            </a:r>
            <a:r>
              <a:rPr lang="pl-PL" sz="1600" b="1" dirty="0">
                <a:solidFill>
                  <a:srgbClr val="00B050"/>
                </a:solidFill>
              </a:rPr>
              <a:t>jak najbliżej zakładu dokonującego wysyłki </a:t>
            </a:r>
            <a:r>
              <a:rPr lang="pl-PL" sz="1600" dirty="0"/>
              <a:t>znajdującego się na </a:t>
            </a:r>
            <a:r>
              <a:rPr lang="pl-PL" sz="1600" b="1" dirty="0">
                <a:solidFill>
                  <a:srgbClr val="FF9999"/>
                </a:solidFill>
              </a:rPr>
              <a:t>OOO II </a:t>
            </a:r>
            <a:r>
              <a:rPr lang="pl-PL" sz="1600" dirty="0"/>
              <a:t>lub </a:t>
            </a:r>
            <a:r>
              <a:rPr lang="pl-PL" sz="1600" b="1" dirty="0">
                <a:solidFill>
                  <a:srgbClr val="0070C0"/>
                </a:solidFill>
              </a:rPr>
              <a:t>OOO I, </a:t>
            </a:r>
            <a:r>
              <a:rPr lang="pl-PL" sz="1600" dirty="0"/>
              <a:t>gdy brak możliwości przeprowadzenia uboju zwierząt </a:t>
            </a:r>
            <a:br>
              <a:rPr lang="pl-PL" sz="1600" dirty="0"/>
            </a:br>
            <a:r>
              <a:rPr lang="pl-PL" sz="1600" dirty="0"/>
              <a:t>w </a:t>
            </a:r>
            <a:r>
              <a:rPr lang="pl-PL" sz="1600" b="1" dirty="0">
                <a:solidFill>
                  <a:srgbClr val="FF9999"/>
                </a:solidFill>
              </a:rPr>
              <a:t>OOO II</a:t>
            </a:r>
            <a:r>
              <a:rPr lang="pl-PL" sz="1600" dirty="0"/>
              <a:t>, lub </a:t>
            </a:r>
            <a:r>
              <a:rPr lang="pl-PL" sz="1600" b="1" dirty="0"/>
              <a:t>poza</a:t>
            </a:r>
            <a:r>
              <a:rPr lang="pl-PL" sz="1600" dirty="0"/>
              <a:t> OOO I, II lub III, gdy brak możliwości przeprowadzenia uboju na OOO I, II i III.</a:t>
            </a:r>
          </a:p>
        </p:txBody>
      </p:sp>
      <p:sp>
        <p:nvSpPr>
          <p:cNvPr id="21" name="pole tekstowe 20">
            <a:extLst>
              <a:ext uri="{FF2B5EF4-FFF2-40B4-BE49-F238E27FC236}">
                <a16:creationId xmlns:a16="http://schemas.microsoft.com/office/drawing/2014/main" id="{820BBB77-2A28-ECE7-BB3F-A7F34431E2ED}"/>
              </a:ext>
            </a:extLst>
          </p:cNvPr>
          <p:cNvSpPr txBox="1"/>
          <p:nvPr/>
        </p:nvSpPr>
        <p:spPr>
          <a:xfrm rot="20413740">
            <a:off x="2923270" y="2409595"/>
            <a:ext cx="4306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U</a:t>
            </a:r>
            <a:r>
              <a:rPr lang="pl-PL" sz="1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dzielenie zezwolenia przez właściwy organ, g</a:t>
            </a:r>
            <a:r>
              <a:rPr lang="pl-PL" sz="1400" dirty="0"/>
              <a:t>dy </a:t>
            </a:r>
            <a:r>
              <a:rPr lang="pl-PL" sz="1400" b="1" dirty="0">
                <a:solidFill>
                  <a:srgbClr val="FF0000"/>
                </a:solidFill>
              </a:rPr>
              <a:t>spełnione są warunki zgodnie z kolejnymi slajdami.</a:t>
            </a:r>
            <a:endParaRPr lang="pl-PL" sz="1400" dirty="0"/>
          </a:p>
        </p:txBody>
      </p:sp>
      <p:sp>
        <p:nvSpPr>
          <p:cNvPr id="15" name="pole tekstowe 14">
            <a:extLst>
              <a:ext uri="{FF2B5EF4-FFF2-40B4-BE49-F238E27FC236}">
                <a16:creationId xmlns:a16="http://schemas.microsoft.com/office/drawing/2014/main" id="{A7FD51D4-B1BC-8FF7-9356-E4CEFE60012B}"/>
              </a:ext>
            </a:extLst>
          </p:cNvPr>
          <p:cNvSpPr txBox="1"/>
          <p:nvPr/>
        </p:nvSpPr>
        <p:spPr>
          <a:xfrm rot="20419599">
            <a:off x="3822876" y="1804113"/>
            <a:ext cx="1232645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pl-PL" sz="1600" b="1" dirty="0"/>
              <a:t>to samo PCZ</a:t>
            </a:r>
          </a:p>
        </p:txBody>
      </p: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1682DCC4-DFD8-DE9B-F897-79DDE732D48E}"/>
              </a:ext>
            </a:extLst>
          </p:cNvPr>
          <p:cNvSpPr txBox="1"/>
          <p:nvPr/>
        </p:nvSpPr>
        <p:spPr>
          <a:xfrm>
            <a:off x="3298372" y="6250968"/>
            <a:ext cx="61438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pl-PL" b="1" dirty="0">
                <a:solidFill>
                  <a:srgbClr val="FF0000"/>
                </a:solidFill>
              </a:rPr>
              <a:t>Mięso do bezpiecznej obróbki lub na rynek krajowy</a:t>
            </a:r>
            <a:endParaRPr lang="pl-P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54211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t>52</a:t>
            </a:fld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sp>
        <p:nvSpPr>
          <p:cNvPr id="62" name="pole tekstowe 61">
            <a:extLst>
              <a:ext uri="{FF2B5EF4-FFF2-40B4-BE49-F238E27FC236}">
                <a16:creationId xmlns:a16="http://schemas.microsoft.com/office/drawing/2014/main" id="{644E5EDC-87D2-F937-AC25-D92199CA2A60}"/>
              </a:ext>
            </a:extLst>
          </p:cNvPr>
          <p:cNvSpPr txBox="1"/>
          <p:nvPr/>
        </p:nvSpPr>
        <p:spPr>
          <a:xfrm>
            <a:off x="9998219" y="162675"/>
            <a:ext cx="197682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pl-PL" b="1" dirty="0"/>
              <a:t>Art. 15(1)(b)(c), (2)</a:t>
            </a:r>
          </a:p>
        </p:txBody>
      </p:sp>
      <p:sp>
        <p:nvSpPr>
          <p:cNvPr id="41" name="Prostokąt 40"/>
          <p:cNvSpPr/>
          <p:nvPr/>
        </p:nvSpPr>
        <p:spPr>
          <a:xfrm>
            <a:off x="444645" y="455305"/>
            <a:ext cx="4274117" cy="338424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5" name="Obraz 4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640" y="732686"/>
            <a:ext cx="3292125" cy="493819"/>
          </a:xfrm>
          <a:prstGeom prst="rect">
            <a:avLst/>
          </a:prstGeom>
        </p:spPr>
      </p:pic>
      <p:pic>
        <p:nvPicPr>
          <p:cNvPr id="22" name="Obraz 21">
            <a:extLst>
              <a:ext uri="{FF2B5EF4-FFF2-40B4-BE49-F238E27FC236}">
                <a16:creationId xmlns:a16="http://schemas.microsoft.com/office/drawing/2014/main" id="{9FDBAE02-72AF-90F2-0B92-A70E059691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5536" y="1424095"/>
            <a:ext cx="2668347" cy="2004905"/>
          </a:xfrm>
          <a:prstGeom prst="rect">
            <a:avLst/>
          </a:prstGeom>
        </p:spPr>
      </p:pic>
      <p:pic>
        <p:nvPicPr>
          <p:cNvPr id="24" name="Obraz 23">
            <a:extLst>
              <a:ext uri="{FF2B5EF4-FFF2-40B4-BE49-F238E27FC236}">
                <a16:creationId xmlns:a16="http://schemas.microsoft.com/office/drawing/2014/main" id="{393AD2A0-B3BF-19E3-612E-E911953D6F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608" y="2464445"/>
            <a:ext cx="856439" cy="667452"/>
          </a:xfrm>
          <a:prstGeom prst="rect">
            <a:avLst/>
          </a:prstGeom>
        </p:spPr>
      </p:pic>
      <p:sp>
        <p:nvSpPr>
          <p:cNvPr id="29" name="pole tekstowe 28">
            <a:extLst>
              <a:ext uri="{FF2B5EF4-FFF2-40B4-BE49-F238E27FC236}">
                <a16:creationId xmlns:a16="http://schemas.microsoft.com/office/drawing/2014/main" id="{E338F831-7019-96FE-097D-1917CC6243CB}"/>
              </a:ext>
            </a:extLst>
          </p:cNvPr>
          <p:cNvSpPr txBox="1"/>
          <p:nvPr/>
        </p:nvSpPr>
        <p:spPr>
          <a:xfrm>
            <a:off x="9656179" y="3578177"/>
            <a:ext cx="2396735" cy="1569660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ULW na </a:t>
            </a:r>
            <a:r>
              <a:rPr lang="pl-PL" sz="1200" b="1" dirty="0"/>
              <a:t>24 godziny </a:t>
            </a:r>
            <a:r>
              <a:rPr lang="pl-PL" sz="1200" dirty="0"/>
              <a:t>poprzedzające </a:t>
            </a:r>
            <a:r>
              <a:rPr lang="pl-PL" sz="1200" b="1" dirty="0"/>
              <a:t>przemieszczenie świń wykonuje </a:t>
            </a:r>
            <a:r>
              <a:rPr lang="pl-PL" sz="1200" dirty="0"/>
              <a:t> </a:t>
            </a:r>
            <a:r>
              <a:rPr lang="pl-PL" sz="1200" b="1" dirty="0"/>
              <a:t>badanie kliniczne świń</a:t>
            </a:r>
            <a:r>
              <a:rPr lang="pl-PL" sz="1200" dirty="0"/>
              <a:t> (włączając też świnie mające zostać przemieszczone lub od których ma zostać pobrany materiał biologiczny)- </a:t>
            </a:r>
            <a:r>
              <a:rPr lang="pl-PL" sz="1200" b="1" dirty="0"/>
              <a:t>brak objawów klinicznych wskazujących na ASF.</a:t>
            </a:r>
          </a:p>
        </p:txBody>
      </p:sp>
      <p:cxnSp>
        <p:nvCxnSpPr>
          <p:cNvPr id="33" name="Łącznik prosty ze strzałką 32">
            <a:extLst>
              <a:ext uri="{FF2B5EF4-FFF2-40B4-BE49-F238E27FC236}">
                <a16:creationId xmlns:a16="http://schemas.microsoft.com/office/drawing/2014/main" id="{5FFC54F9-75B0-CC59-0723-BE03EABD441E}"/>
              </a:ext>
            </a:extLst>
          </p:cNvPr>
          <p:cNvCxnSpPr>
            <a:cxnSpLocks/>
          </p:cNvCxnSpPr>
          <p:nvPr/>
        </p:nvCxnSpPr>
        <p:spPr>
          <a:xfrm>
            <a:off x="4454939" y="1881554"/>
            <a:ext cx="2825092" cy="76254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pole tekstowe 45">
            <a:extLst>
              <a:ext uri="{FF2B5EF4-FFF2-40B4-BE49-F238E27FC236}">
                <a16:creationId xmlns:a16="http://schemas.microsoft.com/office/drawing/2014/main" id="{76818099-C2D3-58FB-F452-E8C621EA6D28}"/>
              </a:ext>
            </a:extLst>
          </p:cNvPr>
          <p:cNvSpPr txBox="1"/>
          <p:nvPr/>
        </p:nvSpPr>
        <p:spPr>
          <a:xfrm>
            <a:off x="7407607" y="1634643"/>
            <a:ext cx="3946193" cy="461665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200" dirty="0"/>
              <a:t>w stosownych przypadkach, </a:t>
            </a:r>
            <a:r>
              <a:rPr lang="pl-PL" sz="1200" b="1" dirty="0"/>
              <a:t>ujemne wyniki badań</a:t>
            </a:r>
            <a:r>
              <a:rPr lang="pl-PL" sz="1200" dirty="0"/>
              <a:t> w kierunku ASF</a:t>
            </a:r>
          </a:p>
        </p:txBody>
      </p:sp>
      <p:cxnSp>
        <p:nvCxnSpPr>
          <p:cNvPr id="48" name="Łącznik prosty ze strzałką 47">
            <a:extLst>
              <a:ext uri="{FF2B5EF4-FFF2-40B4-BE49-F238E27FC236}">
                <a16:creationId xmlns:a16="http://schemas.microsoft.com/office/drawing/2014/main" id="{F466FB65-A83F-65D9-1425-592C139CEFDD}"/>
              </a:ext>
            </a:extLst>
          </p:cNvPr>
          <p:cNvCxnSpPr>
            <a:cxnSpLocks/>
          </p:cNvCxnSpPr>
          <p:nvPr/>
        </p:nvCxnSpPr>
        <p:spPr>
          <a:xfrm>
            <a:off x="3241847" y="3731015"/>
            <a:ext cx="2135479" cy="1333354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Łącznik prosty ze strzałką 55">
            <a:extLst>
              <a:ext uri="{FF2B5EF4-FFF2-40B4-BE49-F238E27FC236}">
                <a16:creationId xmlns:a16="http://schemas.microsoft.com/office/drawing/2014/main" id="{DFA013FA-017C-92FA-E6E7-2AFA4093B1DB}"/>
              </a:ext>
            </a:extLst>
          </p:cNvPr>
          <p:cNvCxnSpPr>
            <a:cxnSpLocks/>
          </p:cNvCxnSpPr>
          <p:nvPr/>
        </p:nvCxnSpPr>
        <p:spPr>
          <a:xfrm>
            <a:off x="4454939" y="3226088"/>
            <a:ext cx="5102299" cy="1190349"/>
          </a:xfrm>
          <a:prstGeom prst="straightConnector1">
            <a:avLst/>
          </a:prstGeom>
          <a:ln w="889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Grafika 1" descr="Świnia">
            <a:extLst>
              <a:ext uri="{FF2B5EF4-FFF2-40B4-BE49-F238E27FC236}">
                <a16:creationId xmlns:a16="http://schemas.microsoft.com/office/drawing/2014/main" id="{236C1712-32BA-DFAA-460C-E6309462A7F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77208" y="2925151"/>
            <a:ext cx="914400" cy="914400"/>
          </a:xfrm>
          <a:prstGeom prst="rect">
            <a:avLst/>
          </a:prstGeom>
        </p:spPr>
      </p:pic>
      <p:sp>
        <p:nvSpPr>
          <p:cNvPr id="16" name="pole tekstowe 15">
            <a:extLst>
              <a:ext uri="{FF2B5EF4-FFF2-40B4-BE49-F238E27FC236}">
                <a16:creationId xmlns:a16="http://schemas.microsoft.com/office/drawing/2014/main" id="{D106C458-B598-2411-EB99-CD67C989BC7F}"/>
              </a:ext>
            </a:extLst>
          </p:cNvPr>
          <p:cNvSpPr txBox="1"/>
          <p:nvPr/>
        </p:nvSpPr>
        <p:spPr>
          <a:xfrm>
            <a:off x="4889763" y="5153917"/>
            <a:ext cx="2517844" cy="1384995"/>
          </a:xfrm>
          <a:prstGeom prst="rect">
            <a:avLst/>
          </a:prstGeom>
          <a:noFill/>
          <a:ln w="508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dirty="0"/>
              <a:t>w zakładzie dokonującym wysyłki stosowano </a:t>
            </a:r>
            <a:r>
              <a:rPr lang="pl-PL" sz="1400" b="1" dirty="0"/>
              <a:t>ciągły nadzór w okresie co najmniej dwunastu miesięcy poprzedzających </a:t>
            </a:r>
            <a:r>
              <a:rPr lang="pl-PL" sz="1400" dirty="0"/>
              <a:t>datę przemieszczenia</a:t>
            </a:r>
          </a:p>
        </p:txBody>
      </p:sp>
    </p:spTree>
    <p:extLst>
      <p:ext uri="{BB962C8B-B14F-4D97-AF65-F5344CB8AC3E}">
        <p14:creationId xmlns:p14="http://schemas.microsoft.com/office/powerpoint/2010/main" val="238722166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4938"/>
            <a:ext cx="10009909" cy="3150844"/>
          </a:xfrm>
        </p:spPr>
        <p:txBody>
          <a:bodyPr>
            <a:no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kumimoji="0" lang="pl-PL" altLang="pl-PL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</a:rPr>
              <a:t>PLW przeprowadza </a:t>
            </a:r>
            <a:r>
              <a:rPr kumimoji="0" lang="pl-PL" altLang="pl-PL" b="1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</a:rPr>
              <a:t>ocenę ryzyka</a:t>
            </a:r>
            <a:r>
              <a:rPr kumimoji="0" lang="pl-PL" altLang="pl-PL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</a:rPr>
              <a:t>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dirty="0">
                <a:solidFill>
                  <a:srgbClr val="202124"/>
                </a:solidFill>
              </a:rPr>
              <a:t>świnie są przemieszczane </a:t>
            </a:r>
            <a:r>
              <a:rPr lang="pl-PL" b="1" dirty="0">
                <a:solidFill>
                  <a:srgbClr val="00B050"/>
                </a:solidFill>
              </a:rPr>
              <a:t>w celu niezwłocznego uboju</a:t>
            </a:r>
            <a:r>
              <a:rPr lang="pl-PL" dirty="0"/>
              <a:t>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dirty="0">
                <a:solidFill>
                  <a:srgbClr val="202124"/>
                </a:solidFill>
              </a:rPr>
              <a:t>rzeźnia przeznaczenia jest zlokalizowana w tym samym </a:t>
            </a:r>
            <a:r>
              <a:rPr lang="pl-PL" b="1" dirty="0">
                <a:solidFill>
                  <a:srgbClr val="FF0000"/>
                </a:solidFill>
              </a:rPr>
              <a:t>OOO III </a:t>
            </a:r>
          </a:p>
          <a:p>
            <a:pPr marL="0" indent="0">
              <a:buNone/>
            </a:pPr>
            <a:r>
              <a:rPr lang="pl-PL" b="1" dirty="0">
                <a:solidFill>
                  <a:srgbClr val="00B050"/>
                </a:solidFill>
              </a:rPr>
              <a:t>  jak najbliżej zakładu dokonującego wysyłki </a:t>
            </a:r>
          </a:p>
          <a:p>
            <a:pPr marL="0" indent="0">
              <a:buNone/>
            </a:pPr>
            <a:endParaRPr lang="pl-PL" b="1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pl-PL" b="1" dirty="0">
                <a:solidFill>
                  <a:srgbClr val="FF0000"/>
                </a:solidFill>
              </a:rPr>
              <a:t>Mięso do obróbki</a:t>
            </a:r>
            <a:endParaRPr lang="pl-PL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pl-PL" dirty="0">
              <a:effectLst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pl-PL" sz="1800" dirty="0">
              <a:ea typeface="Calibri" panose="020F0502020204030204" pitchFamily="34" charset="0"/>
            </a:endParaRPr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pPr/>
              <a:t>53</a:t>
            </a:fld>
            <a:endParaRPr lang="pl-PL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1" y="1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2400" b="1" u="sng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Gdy przemieszczenie </a:t>
            </a:r>
            <a:r>
              <a:rPr lang="pl-PL" sz="2400" b="1" u="sng" dirty="0">
                <a:solidFill>
                  <a:srgbClr val="FF0000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nie spełnia </a:t>
            </a:r>
            <a:r>
              <a:rPr lang="pl-PL" sz="2400" b="1" u="sng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warunków właściwy organ państwa członkowskiego może zezwolić na przemieszczanie przesyłek świń utrzymywanych w </a:t>
            </a:r>
            <a:r>
              <a:rPr lang="pl-PL" sz="2400" b="1" u="sng" dirty="0" err="1">
                <a:solidFill>
                  <a:srgbClr val="FF0000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ooo</a:t>
            </a:r>
            <a:r>
              <a:rPr lang="pl-PL" sz="2400" b="1" u="sng" dirty="0">
                <a:solidFill>
                  <a:srgbClr val="FF0000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 III </a:t>
            </a:r>
            <a:r>
              <a:rPr lang="pl-PL" sz="2400" b="1" u="sng" dirty="0">
                <a:solidFill>
                  <a:schemeClr val="tx1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do rzeźni </a:t>
            </a:r>
            <a:r>
              <a:rPr lang="pl-PL" sz="2400" b="1" u="sng" dirty="0">
                <a:solidFill>
                  <a:srgbClr val="FF0000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w </a:t>
            </a:r>
            <a:r>
              <a:rPr lang="pl-PL" sz="2400" b="1" u="sng" dirty="0" err="1">
                <a:solidFill>
                  <a:srgbClr val="FF0000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ooo</a:t>
            </a:r>
            <a:r>
              <a:rPr lang="pl-PL" sz="2400" b="1" u="sng" dirty="0">
                <a:solidFill>
                  <a:srgbClr val="FF0000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 III</a:t>
            </a:r>
            <a:endParaRPr lang="pl-PL" sz="2400" b="1" u="sng" dirty="0">
              <a:solidFill>
                <a:schemeClr val="tx1">
                  <a:lumMod val="95000"/>
                  <a:lumOff val="5000"/>
                </a:schemeClr>
              </a:solidFill>
              <a:highlight>
                <a:srgbClr val="C0C0C0"/>
              </a:highlight>
              <a:cs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1405" y="2350208"/>
            <a:ext cx="1027609" cy="2838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01513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D9DDFF5-EC1B-F1CD-9ECA-8464F6962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820400" cy="3910157"/>
          </a:xfrm>
        </p:spPr>
        <p:txBody>
          <a:bodyPr>
            <a:no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kumimoji="0" lang="pl-PL" altLang="pl-PL" sz="18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</a:rPr>
              <a:t>PLW przeprowadził </a:t>
            </a:r>
            <a:r>
              <a:rPr kumimoji="0" lang="pl-PL" altLang="pl-PL" sz="1800" b="1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</a:rPr>
              <a:t>ocenę</a:t>
            </a:r>
            <a:r>
              <a:rPr kumimoji="0" lang="pl-PL" altLang="pl-PL" sz="1800" b="1" i="0" u="none" strike="noStrike" cap="none" normalizeH="0" dirty="0">
                <a:ln>
                  <a:noFill/>
                </a:ln>
                <a:solidFill>
                  <a:srgbClr val="00B050"/>
                </a:solidFill>
                <a:effectLst/>
              </a:rPr>
              <a:t> </a:t>
            </a:r>
            <a:r>
              <a:rPr kumimoji="0" lang="pl-PL" altLang="pl-PL" sz="1800" b="1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</a:rPr>
              <a:t> ryzyka</a:t>
            </a:r>
            <a:endParaRPr kumimoji="0" lang="pl-PL" altLang="pl-PL" sz="1800" b="0" i="0" u="none" strike="noStrike" cap="none" normalizeH="0" baseline="0" dirty="0">
              <a:ln>
                <a:noFill/>
              </a:ln>
              <a:solidFill>
                <a:srgbClr val="202124"/>
              </a:solidFill>
              <a:effectLst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800" dirty="0">
                <a:solidFill>
                  <a:srgbClr val="202124"/>
                </a:solidFill>
              </a:rPr>
              <a:t>świnie są przemieszczane </a:t>
            </a:r>
            <a:r>
              <a:rPr lang="pl-PL" sz="1800" b="1" dirty="0">
                <a:solidFill>
                  <a:srgbClr val="00B050"/>
                </a:solidFill>
              </a:rPr>
              <a:t>w celu niezwłocznego uboju </a:t>
            </a:r>
            <a:r>
              <a:rPr lang="pl-PL" sz="1800" dirty="0">
                <a:solidFill>
                  <a:srgbClr val="202124"/>
                </a:solidFill>
              </a:rPr>
              <a:t>w rzeźni zlokalizowanej: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pl-PL" sz="1800" dirty="0">
                <a:solidFill>
                  <a:srgbClr val="202124"/>
                </a:solidFill>
              </a:rPr>
              <a:t>w obrębie innego </a:t>
            </a:r>
            <a:r>
              <a:rPr lang="pl-PL" sz="1800" b="1" dirty="0">
                <a:solidFill>
                  <a:srgbClr val="FF0000"/>
                </a:solidFill>
              </a:rPr>
              <a:t>OOO III </a:t>
            </a:r>
            <a:r>
              <a:rPr lang="pl-PL" sz="1800" b="1" dirty="0">
                <a:solidFill>
                  <a:srgbClr val="00B050"/>
                </a:solidFill>
              </a:rPr>
              <a:t>możliwie jak najbliżej zakładu dokonującego wysyłki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pl-PL" sz="1800" dirty="0">
                <a:solidFill>
                  <a:srgbClr val="202124"/>
                </a:solidFill>
              </a:rPr>
              <a:t>w obrębie </a:t>
            </a:r>
            <a:r>
              <a:rPr lang="pl-PL" sz="1800" b="1" dirty="0">
                <a:solidFill>
                  <a:srgbClr val="FF9999"/>
                </a:solidFill>
              </a:rPr>
              <a:t>OOO II </a:t>
            </a:r>
            <a:r>
              <a:rPr lang="pl-PL" sz="1800" dirty="0">
                <a:solidFill>
                  <a:srgbClr val="202124"/>
                </a:solidFill>
              </a:rPr>
              <a:t>lub </a:t>
            </a:r>
            <a:r>
              <a:rPr lang="pl-PL" sz="1800" b="1" dirty="0">
                <a:solidFill>
                  <a:srgbClr val="0070C0"/>
                </a:solidFill>
              </a:rPr>
              <a:t>OOO I </a:t>
            </a:r>
            <a:r>
              <a:rPr lang="pl-PL" sz="1800" dirty="0">
                <a:solidFill>
                  <a:srgbClr val="202124"/>
                </a:solidFill>
              </a:rPr>
              <a:t>na terytorium tego samego państwa członkowskiego, </a:t>
            </a:r>
            <a:r>
              <a:rPr lang="pl-PL" sz="1800" b="1" dirty="0">
                <a:solidFill>
                  <a:srgbClr val="00B050"/>
                </a:solidFill>
              </a:rPr>
              <a:t>możliwie jak najbliżej zakładu dokonującego wysyłki</a:t>
            </a:r>
            <a:r>
              <a:rPr lang="pl-PL" sz="1800" dirty="0">
                <a:solidFill>
                  <a:srgbClr val="202124"/>
                </a:solidFill>
              </a:rPr>
              <a:t>, gdy nie ma możliwości dokonać uboju w </a:t>
            </a:r>
            <a:r>
              <a:rPr lang="pl-PL" sz="1800" b="1" dirty="0">
                <a:solidFill>
                  <a:srgbClr val="FF0000"/>
                </a:solidFill>
              </a:rPr>
              <a:t>OOO III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pl-PL" sz="1800" b="1" dirty="0">
                <a:solidFill>
                  <a:srgbClr val="202124"/>
                </a:solidFill>
              </a:rPr>
              <a:t>poza OOO </a:t>
            </a:r>
            <a:r>
              <a:rPr lang="pl-PL" sz="1800" dirty="0">
                <a:solidFill>
                  <a:srgbClr val="202124"/>
                </a:solidFill>
              </a:rPr>
              <a:t>na terytorium tego samego państwa członkowskiego, gdy nie ma możliwości dokonać uboju w OOO I, II lub III.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pl-PL" sz="1800" dirty="0">
              <a:solidFill>
                <a:srgbClr val="202124"/>
              </a:solidFill>
            </a:endParaRPr>
          </a:p>
          <a:p>
            <a:pPr marL="457200" lvl="1" indent="0">
              <a:buNone/>
            </a:pPr>
            <a:endParaRPr lang="pl-PL" sz="1800" dirty="0">
              <a:solidFill>
                <a:srgbClr val="202124"/>
              </a:solidFill>
            </a:endParaRPr>
          </a:p>
          <a:p>
            <a:pPr marL="0" indent="0">
              <a:buNone/>
            </a:pPr>
            <a:r>
              <a:rPr lang="pl-PL" sz="1800" b="1" u="sng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ea typeface="Calibri" panose="020F0502020204030204" pitchFamily="34" charset="0"/>
              </a:rPr>
              <a:t>Dotychczas świnie z gospodarstw zlokalizowanych w </a:t>
            </a:r>
            <a:r>
              <a:rPr lang="pl-PL" sz="1800" b="1" u="sng" dirty="0">
                <a:solidFill>
                  <a:srgbClr val="FF0000"/>
                </a:solidFill>
                <a:effectLst/>
                <a:ea typeface="Calibri" panose="020F0502020204030204" pitchFamily="34" charset="0"/>
              </a:rPr>
              <a:t>OOO III </a:t>
            </a:r>
            <a:r>
              <a:rPr lang="pl-PL" sz="1800" b="1" u="sng" dirty="0">
                <a:solidFill>
                  <a:srgbClr val="FF0000"/>
                </a:solidFill>
                <a:ea typeface="Calibri" panose="020F0502020204030204" pitchFamily="34" charset="0"/>
              </a:rPr>
              <a:t> </a:t>
            </a:r>
            <a:r>
              <a:rPr lang="pl-PL" sz="1800" b="1" u="sng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ea typeface="Calibri" panose="020F0502020204030204" pitchFamily="34" charset="0"/>
              </a:rPr>
              <a:t>niespełniających </a:t>
            </a:r>
          </a:p>
          <a:p>
            <a:pPr marL="0" indent="0">
              <a:buNone/>
            </a:pPr>
            <a:r>
              <a:rPr lang="pl-PL" sz="1800" b="1" u="sng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ea typeface="Calibri" panose="020F0502020204030204" pitchFamily="34" charset="0"/>
              </a:rPr>
              <a:t>wymogów </a:t>
            </a:r>
            <a:r>
              <a:rPr lang="pl-PL" sz="1800" b="1" u="sng" dirty="0">
                <a:solidFill>
                  <a:srgbClr val="FF0000"/>
                </a:solidFill>
                <a:effectLst/>
                <a:ea typeface="Calibri" panose="020F0502020204030204" pitchFamily="34" charset="0"/>
              </a:rPr>
              <a:t>nie mogły</a:t>
            </a:r>
            <a:r>
              <a:rPr lang="pl-PL" sz="1800" b="1" u="sng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ea typeface="Calibri" panose="020F0502020204030204" pitchFamily="34" charset="0"/>
              </a:rPr>
              <a:t> być ubijane poza OOO III</a:t>
            </a:r>
            <a:r>
              <a:rPr lang="pl-PL" sz="18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ea typeface="Calibri" panose="020F0502020204030204" pitchFamily="34" charset="0"/>
              </a:rPr>
              <a:t>.</a:t>
            </a:r>
            <a:endParaRPr lang="pl-PL" sz="1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037BCEC-7F2F-BB78-85BB-451106E7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91E01-E74F-4E98-8013-0094FA3AB9EE}" type="slidenum">
              <a:rPr lang="pl-PL" smtClean="0"/>
              <a:pPr/>
              <a:t>54</a:t>
            </a:fld>
            <a:endParaRPr lang="pl-PL"/>
          </a:p>
        </p:txBody>
      </p:sp>
      <p:sp>
        <p:nvSpPr>
          <p:cNvPr id="5" name="Strzałka: pięciokąt 4">
            <a:extLst>
              <a:ext uri="{FF2B5EF4-FFF2-40B4-BE49-F238E27FC236}">
                <a16:creationId xmlns:a16="http://schemas.microsoft.com/office/drawing/2014/main" id="{12A9CBB8-D5FA-A691-6613-29A44D927E20}"/>
              </a:ext>
            </a:extLst>
          </p:cNvPr>
          <p:cNvSpPr/>
          <p:nvPr/>
        </p:nvSpPr>
        <p:spPr>
          <a:xfrm>
            <a:off x="0" y="-10679"/>
            <a:ext cx="8208817" cy="1215736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2200" b="1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Jeżeli </a:t>
            </a:r>
            <a:r>
              <a:rPr lang="pl-PL" sz="2200" b="1" dirty="0">
                <a:solidFill>
                  <a:srgbClr val="FF0000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nie są spełnione </a:t>
            </a:r>
            <a:r>
              <a:rPr lang="pl-PL" sz="2200" b="1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warunki możliwe jest przemieszczanie świń utrzymywanych w </a:t>
            </a:r>
            <a:r>
              <a:rPr lang="pl-PL" sz="2200" b="1" dirty="0" err="1">
                <a:solidFill>
                  <a:srgbClr val="FF0000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ooo</a:t>
            </a:r>
            <a:r>
              <a:rPr lang="pl-PL" sz="2200" b="1" dirty="0">
                <a:solidFill>
                  <a:srgbClr val="FF0000"/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 III </a:t>
            </a:r>
            <a:r>
              <a:rPr lang="pl-PL" sz="2200" b="1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C0C0C0"/>
                </a:highlight>
                <a:cs typeface="Calibri Light" panose="020F0302020204030204" pitchFamily="34" charset="0"/>
              </a:rPr>
              <a:t>poza ten obszar, pod warunkiem że: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797AAE0-35E9-9602-CB2A-A43821E53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65" y="5970512"/>
            <a:ext cx="2617646" cy="771676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1252" y="3780703"/>
            <a:ext cx="1027609" cy="2838423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9C30C768-9395-1FA0-4A09-08B83703F412}"/>
              </a:ext>
            </a:extLst>
          </p:cNvPr>
          <p:cNvSpPr txBox="1"/>
          <p:nvPr/>
        </p:nvSpPr>
        <p:spPr>
          <a:xfrm>
            <a:off x="3424645" y="5785846"/>
            <a:ext cx="61351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pl-PL" b="1" dirty="0">
                <a:solidFill>
                  <a:srgbClr val="FF0000"/>
                </a:solidFill>
              </a:rPr>
              <a:t>Mięso do obróbki</a:t>
            </a:r>
            <a:endParaRPr lang="pl-P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7757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ODCAST: How to prepare for, prevent ASF in the US | Feed Strategy">
            <a:extLst>
              <a:ext uri="{FF2B5EF4-FFF2-40B4-BE49-F238E27FC236}">
                <a16:creationId xmlns:a16="http://schemas.microsoft.com/office/drawing/2014/main" id="{B6E1411E-14C4-9F35-3ADF-7DC637702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04847"/>
            <a:ext cx="8220941" cy="4204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C8E73BF2-A749-2B6D-B360-8AB9F545015A}"/>
              </a:ext>
            </a:extLst>
          </p:cNvPr>
          <p:cNvSpPr txBox="1"/>
          <p:nvPr/>
        </p:nvSpPr>
        <p:spPr>
          <a:xfrm>
            <a:off x="1349548" y="439514"/>
            <a:ext cx="91609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4400" dirty="0">
                <a:solidFill>
                  <a:srgbClr val="FF0000"/>
                </a:solidFill>
              </a:rPr>
              <a:t>ZATRZYMAJ AFRYKAŃSKI POMÓR ŚWIŃ</a:t>
            </a: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287EE9EE-4D66-A4D8-0B6A-183E1232A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4367" y="5311822"/>
            <a:ext cx="10769058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/>
              <a:t>                            Wątpliwości?  Pytania?</a:t>
            </a:r>
            <a:br>
              <a:rPr lang="pl-PL" dirty="0"/>
            </a:br>
            <a:r>
              <a:rPr lang="pl-PL" sz="4200" b="1" u="sng" dirty="0">
                <a:solidFill>
                  <a:srgbClr val="FF0000"/>
                </a:solidFill>
              </a:rPr>
              <a:t>Zapytaj swojego Powiatowego Lekarza Weterynarii !!!</a:t>
            </a:r>
            <a:br>
              <a:rPr lang="pl-PL" dirty="0"/>
            </a:b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404602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le tekstowe 8">
            <a:extLst>
              <a:ext uri="{FF2B5EF4-FFF2-40B4-BE49-F238E27FC236}">
                <a16:creationId xmlns:a16="http://schemas.microsoft.com/office/drawing/2014/main" id="{75170C14-391A-7028-2671-6527CA10C3B0}"/>
              </a:ext>
            </a:extLst>
          </p:cNvPr>
          <p:cNvSpPr txBox="1"/>
          <p:nvPr/>
        </p:nvSpPr>
        <p:spPr>
          <a:xfrm>
            <a:off x="5115883" y="2948702"/>
            <a:ext cx="661238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l-PL" b="0" i="0" dirty="0">
                <a:solidFill>
                  <a:srgbClr val="212529"/>
                </a:solidFill>
                <a:effectLst/>
                <a:latin typeface="Muli"/>
              </a:rPr>
              <a:t>Główn</a:t>
            </a:r>
            <a:r>
              <a:rPr lang="pl-PL" dirty="0">
                <a:solidFill>
                  <a:srgbClr val="212529"/>
                </a:solidFill>
                <a:latin typeface="Muli"/>
              </a:rPr>
              <a:t>y Inspektorat Weterynarii</a:t>
            </a:r>
            <a:endParaRPr lang="pl-PL" b="0" i="0" dirty="0">
              <a:solidFill>
                <a:srgbClr val="212529"/>
              </a:solidFill>
              <a:effectLst/>
              <a:latin typeface="Muli"/>
            </a:endParaRPr>
          </a:p>
          <a:p>
            <a:pPr algn="l"/>
            <a:r>
              <a:rPr lang="pl-PL" b="0" i="0" dirty="0">
                <a:solidFill>
                  <a:srgbClr val="212529"/>
                </a:solidFill>
                <a:effectLst/>
                <a:latin typeface="Muli"/>
              </a:rPr>
              <a:t>ul. Wspólna 30</a:t>
            </a:r>
            <a:br>
              <a:rPr lang="pl-PL" b="0" i="0" dirty="0">
                <a:solidFill>
                  <a:srgbClr val="212529"/>
                </a:solidFill>
                <a:effectLst/>
                <a:latin typeface="Muli"/>
              </a:rPr>
            </a:br>
            <a:r>
              <a:rPr lang="pl-PL" b="0" i="0" dirty="0">
                <a:solidFill>
                  <a:srgbClr val="212529"/>
                </a:solidFill>
                <a:effectLst/>
                <a:latin typeface="Muli"/>
              </a:rPr>
              <a:t>00-930 Warszawa</a:t>
            </a:r>
            <a:br>
              <a:rPr lang="pl-PL" b="0" i="0" dirty="0">
                <a:solidFill>
                  <a:srgbClr val="212529"/>
                </a:solidFill>
                <a:effectLst/>
                <a:latin typeface="Muli"/>
              </a:rPr>
            </a:br>
            <a:r>
              <a:rPr lang="pl-PL" b="0" i="0" dirty="0">
                <a:solidFill>
                  <a:srgbClr val="212529"/>
                </a:solidFill>
                <a:effectLst/>
                <a:latin typeface="Muli"/>
              </a:rPr>
              <a:t>tel. 22 623 17 17</a:t>
            </a:r>
            <a:br>
              <a:rPr lang="pl-PL" b="0" i="0" dirty="0">
                <a:solidFill>
                  <a:srgbClr val="212529"/>
                </a:solidFill>
                <a:effectLst/>
                <a:latin typeface="Muli"/>
              </a:rPr>
            </a:br>
            <a:r>
              <a:rPr lang="pl-PL" b="0" i="0" dirty="0">
                <a:solidFill>
                  <a:srgbClr val="212529"/>
                </a:solidFill>
                <a:effectLst/>
                <a:latin typeface="Muli"/>
              </a:rPr>
              <a:t>tel. 22 623 20 89</a:t>
            </a:r>
            <a:br>
              <a:rPr lang="pl-PL" b="0" i="0" dirty="0">
                <a:solidFill>
                  <a:srgbClr val="212529"/>
                </a:solidFill>
                <a:effectLst/>
                <a:latin typeface="Muli"/>
              </a:rPr>
            </a:br>
            <a:r>
              <a:rPr lang="pl-PL" b="0" i="0" dirty="0">
                <a:solidFill>
                  <a:srgbClr val="212529"/>
                </a:solidFill>
                <a:effectLst/>
                <a:latin typeface="Muli"/>
              </a:rPr>
              <a:t>fax. 22 623 14 08</a:t>
            </a:r>
            <a:br>
              <a:rPr lang="pl-PL" b="0" i="0" dirty="0">
                <a:solidFill>
                  <a:srgbClr val="212529"/>
                </a:solidFill>
                <a:effectLst/>
                <a:latin typeface="Muli"/>
              </a:rPr>
            </a:br>
            <a:r>
              <a:rPr lang="pl-PL" b="0" i="0" dirty="0">
                <a:solidFill>
                  <a:srgbClr val="212529"/>
                </a:solidFill>
                <a:effectLst/>
                <a:latin typeface="Muli"/>
              </a:rPr>
              <a:t>email: </a:t>
            </a:r>
            <a:r>
              <a:rPr lang="pl-PL" b="1" i="0" u="sng" dirty="0">
                <a:solidFill>
                  <a:srgbClr val="212529"/>
                </a:solidFill>
                <a:effectLst/>
                <a:latin typeface="Muli"/>
                <a:hlinkClick r:id="rId2"/>
              </a:rPr>
              <a:t>wet@wetgiw.gov.pl</a:t>
            </a:r>
            <a:endParaRPr lang="pl-PL" b="0" i="0" dirty="0">
              <a:solidFill>
                <a:srgbClr val="212529"/>
              </a:solidFill>
              <a:effectLst/>
              <a:latin typeface="Muli"/>
            </a:endParaRPr>
          </a:p>
          <a:p>
            <a:pPr algn="l"/>
            <a:r>
              <a:rPr lang="pl-PL" b="0" i="0" dirty="0">
                <a:solidFill>
                  <a:srgbClr val="212529"/>
                </a:solidFill>
                <a:effectLst/>
                <a:latin typeface="Muli"/>
              </a:rPr>
              <a:t> </a:t>
            </a:r>
          </a:p>
          <a:p>
            <a:endParaRPr lang="pl-PL" dirty="0"/>
          </a:p>
        </p:txBody>
      </p:sp>
      <p:pic>
        <p:nvPicPr>
          <p:cNvPr id="18" name="Obraz 17">
            <a:extLst>
              <a:ext uri="{FF2B5EF4-FFF2-40B4-BE49-F238E27FC236}">
                <a16:creationId xmlns:a16="http://schemas.microsoft.com/office/drawing/2014/main" id="{DB738A2E-03B2-1409-B145-C16947182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3125" y="0"/>
            <a:ext cx="2428875" cy="2524125"/>
          </a:xfrm>
          <a:prstGeom prst="rect">
            <a:avLst/>
          </a:prstGeom>
        </p:spPr>
      </p:pic>
      <p:pic>
        <p:nvPicPr>
          <p:cNvPr id="20" name="Obraz 19">
            <a:extLst>
              <a:ext uri="{FF2B5EF4-FFF2-40B4-BE49-F238E27FC236}">
                <a16:creationId xmlns:a16="http://schemas.microsoft.com/office/drawing/2014/main" id="{45134870-90FE-BC68-9689-A9E09BF75C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10050"/>
            <a:ext cx="3086100" cy="2647950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B66CBF5F-C536-552E-76B2-CADD4ED7B2C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872" y="680915"/>
            <a:ext cx="3040069" cy="2748085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68238248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3722</TotalTime>
  <Words>4219</Words>
  <Application>Microsoft Office PowerPoint</Application>
  <PresentationFormat>Panoramiczny</PresentationFormat>
  <Paragraphs>394</Paragraphs>
  <Slides>56</Slides>
  <Notes>23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56</vt:i4>
      </vt:variant>
    </vt:vector>
  </HeadingPairs>
  <TitlesOfParts>
    <vt:vector size="62" baseType="lpstr">
      <vt:lpstr>Arial</vt:lpstr>
      <vt:lpstr>Calibri</vt:lpstr>
      <vt:lpstr>Calibri Light</vt:lpstr>
      <vt:lpstr>Muli</vt:lpstr>
      <vt:lpstr>Wingdings</vt:lpstr>
      <vt:lpstr>Motyw pakietu Office</vt:lpstr>
      <vt:lpstr> ASF - środki kontroli, bioasekuracja  zasady przemieszczania świń  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Przepisy KRAJOWE- w całym kraju obowiązują wymogi: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DODATKOWO w OOO I, II, III: 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                            Wątpliwości?  Pytania? Zapytaj swojego Powiatowego Lekarza Weterynarii !!! 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Tytuł prezentacji</dc:title>
  <dc:creator>Magdalena Roman</dc:creator>
  <cp:lastModifiedBy>Alina</cp:lastModifiedBy>
  <cp:revision>63</cp:revision>
  <dcterms:created xsi:type="dcterms:W3CDTF">2022-12-30T09:31:22Z</dcterms:created>
  <dcterms:modified xsi:type="dcterms:W3CDTF">2023-05-09T10:34:04Z</dcterms:modified>
</cp:coreProperties>
</file>